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46"/>
  </p:notesMasterIdLst>
  <p:sldIdLst>
    <p:sldId id="264" r:id="rId2"/>
    <p:sldId id="303" r:id="rId3"/>
    <p:sldId id="295" r:id="rId4"/>
    <p:sldId id="282" r:id="rId5"/>
    <p:sldId id="283" r:id="rId6"/>
    <p:sldId id="284" r:id="rId7"/>
    <p:sldId id="285" r:id="rId8"/>
    <p:sldId id="296" r:id="rId9"/>
    <p:sldId id="297" r:id="rId10"/>
    <p:sldId id="257" r:id="rId11"/>
    <p:sldId id="259" r:id="rId12"/>
    <p:sldId id="258" r:id="rId13"/>
    <p:sldId id="274" r:id="rId14"/>
    <p:sldId id="275" r:id="rId15"/>
    <p:sldId id="276" r:id="rId16"/>
    <p:sldId id="277" r:id="rId17"/>
    <p:sldId id="278" r:id="rId18"/>
    <p:sldId id="279" r:id="rId19"/>
    <p:sldId id="280" r:id="rId20"/>
    <p:sldId id="298" r:id="rId21"/>
    <p:sldId id="281" r:id="rId22"/>
    <p:sldId id="292" r:id="rId23"/>
    <p:sldId id="265" r:id="rId24"/>
    <p:sldId id="266" r:id="rId25"/>
    <p:sldId id="268" r:id="rId26"/>
    <p:sldId id="269" r:id="rId27"/>
    <p:sldId id="267" r:id="rId28"/>
    <p:sldId id="270" r:id="rId29"/>
    <p:sldId id="272" r:id="rId30"/>
    <p:sldId id="271" r:id="rId31"/>
    <p:sldId id="273" r:id="rId32"/>
    <p:sldId id="291" r:id="rId33"/>
    <p:sldId id="293" r:id="rId34"/>
    <p:sldId id="300" r:id="rId35"/>
    <p:sldId id="301" r:id="rId36"/>
    <p:sldId id="294" r:id="rId37"/>
    <p:sldId id="286" r:id="rId38"/>
    <p:sldId id="304" r:id="rId39"/>
    <p:sldId id="287" r:id="rId40"/>
    <p:sldId id="288" r:id="rId41"/>
    <p:sldId id="289" r:id="rId42"/>
    <p:sldId id="290" r:id="rId43"/>
    <p:sldId id="302" r:id="rId44"/>
    <p:sldId id="299" r:id="rId45"/>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67670"/>
    <a:srgbClr val="FFC000"/>
    <a:srgbClr val="5F5D59"/>
    <a:srgbClr val="E0E0E0"/>
    <a:srgbClr val="F7F7F7"/>
    <a:srgbClr val="FF99FF"/>
    <a:srgbClr val="3A3936"/>
    <a:srgbClr val="ECECEC"/>
    <a:srgbClr val="858784"/>
    <a:srgbClr val="EAD5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unkle Formatvorlag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D7AC3CCA-C797-4891-BE02-D94E43425B78}" styleName="Mittlere Formatvorlag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E171933-4619-4E11-9A3F-F7608DF75F80}" styleName="Mittlere Formatvorlage 1 - Akz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p:cViewPr varScale="1">
        <p:scale>
          <a:sx n="56" d="100"/>
          <a:sy n="56" d="100"/>
        </p:scale>
        <p:origin x="147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ADED74-880C-4A73-917D-FE70030EA460}" type="datetimeFigureOut">
              <a:rPr lang="en-GB" smtClean="0"/>
              <a:t>22/09/2022</a:t>
            </a:fld>
            <a:endParaRPr lang="en-GB"/>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0D80DD-6960-435D-A9BF-B884BA9C21AE}" type="slidenum">
              <a:rPr lang="en-GB" smtClean="0"/>
              <a:t>‹Nr.›</a:t>
            </a:fld>
            <a:endParaRPr lang="en-GB"/>
          </a:p>
        </p:txBody>
      </p:sp>
    </p:spTree>
    <p:extLst>
      <p:ext uri="{BB962C8B-B14F-4D97-AF65-F5344CB8AC3E}">
        <p14:creationId xmlns:p14="http://schemas.microsoft.com/office/powerpoint/2010/main" val="1965691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livingearth.net/product/soil-with-compost/" TargetMode="External"/><Relationship Id="rId7" Type="http://schemas.openxmlformats.org/officeDocument/2006/relationships/hyperlink" Target="https://www.mdr.de/tv/programm/sendung-763810.html"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s://www.derstandard.at/story/2000007647562/hirsch-mit-draculazaehnen-nach-66-jahren-wieder-gesichtet" TargetMode="External"/><Relationship Id="rId5" Type="http://schemas.openxmlformats.org/officeDocument/2006/relationships/hyperlink" Target="https://www.zoo-leipzig.de/tier/okapi/" TargetMode="External"/><Relationship Id="rId4" Type="http://schemas.openxmlformats.org/officeDocument/2006/relationships/hyperlink" Target="https://de.wikipedia.org/wiki/Kalifornischer_Schweinswal#/media/Datei:Phocoena_sinus.jpg"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de.wikipedia.org/wiki/Kalifornischer_Schweinswal#/media/Datei:Phocoena_sinus.jpg"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www.mdr.de/tv/programm/sendung-763810.html" TargetMode="External"/><Relationship Id="rId5" Type="http://schemas.openxmlformats.org/officeDocument/2006/relationships/hyperlink" Target="https://www.zoo-leipzig.de/tier/okapi/" TargetMode="External"/><Relationship Id="rId4" Type="http://schemas.openxmlformats.org/officeDocument/2006/relationships/hyperlink" Target="https://commons.wikimedia.org/w/index.php?title=User:Alfokrads&amp;action=edit&amp;redlink=1"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07000"/>
              </a:lnSpc>
              <a:spcAft>
                <a:spcPts val="6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Background soil photo: </a:t>
            </a:r>
            <a:r>
              <a:rPr lang="en-GB"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https://livingearth.net/product/soil-with-compost/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Okapi front page </a:t>
            </a:r>
            <a:r>
              <a:rPr lang="en-GB" sz="1800" dirty="0">
                <a:effectLst/>
                <a:latin typeface="Calibri" panose="020F0502020204030204" pitchFamily="34" charset="0"/>
                <a:ea typeface="Calibri" panose="020F0502020204030204" pitchFamily="34" charset="0"/>
                <a:cs typeface="Times New Roman" panose="02020603050405020304" pitchFamily="18" charset="0"/>
              </a:rPr>
              <a:t>© IMPALASTOCK/iStock/Getty Images Plus</a:t>
            </a:r>
          </a:p>
          <a:p>
            <a:pPr algn="just">
              <a:lnSpc>
                <a:spcPct val="107000"/>
              </a:lnSpc>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Vaquita front page © Thomas A. Jefferson / VIVA Vaquita</a:t>
            </a:r>
          </a:p>
          <a:p>
            <a:pPr algn="just">
              <a:lnSpc>
                <a:spcPct val="107000"/>
              </a:lnSpc>
              <a:spcAft>
                <a:spcPts val="600"/>
              </a:spcAft>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Moschustier</a:t>
            </a:r>
            <a:r>
              <a:rPr lang="en-GB" sz="1800" dirty="0">
                <a:effectLst/>
                <a:latin typeface="Calibri" panose="020F0502020204030204" pitchFamily="34" charset="0"/>
                <a:ea typeface="Calibri" panose="020F0502020204030204" pitchFamily="34" charset="0"/>
                <a:cs typeface="Times New Roman" panose="02020603050405020304" pitchFamily="18" charset="0"/>
              </a:rPr>
              <a:t> front page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(Photo Julie Larsen Maher © WCS)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r>
              <a:rPr lang="en-GB" dirty="0"/>
              <a:t>Other pictures:</a:t>
            </a:r>
          </a:p>
          <a:p>
            <a:pPr algn="just">
              <a:lnSpc>
                <a:spcPct val="107000"/>
              </a:lnSpc>
              <a:spcAft>
                <a:spcPts val="600"/>
              </a:spcAft>
            </a:pPr>
            <a:r>
              <a:rPr lang="en-GB"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https://de.wikipedia.org/wiki/Kalifornischer_Schweinswal#/media/Datei:Phocoena_sinus.jpg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pPr>
            <a:r>
              <a:rPr lang="en-GB"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5"/>
              </a:rPr>
              <a:t>https://www.zoo-leipzig.de/tier/okapi/</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pPr>
            <a:r>
              <a:rPr lang="de-AT"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6"/>
              </a:rPr>
              <a:t>https://www.derstandard.at/story/2000007647562/hirsch-mit-draculazaehnen-nach-66-jahren-wieder-gesichtet</a:t>
            </a:r>
            <a:r>
              <a:rPr lang="de-AT"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de-AT" sz="1800" dirty="0" err="1">
                <a:effectLst/>
                <a:latin typeface="Times New Roman" panose="02020603050405020304" pitchFamily="18" charset="0"/>
                <a:ea typeface="Calibri" panose="020F0502020204030204" pitchFamily="34" charset="0"/>
                <a:cs typeface="Times New Roman" panose="02020603050405020304" pitchFamily="18" charset="0"/>
              </a:rPr>
              <a:t>Photo</a:t>
            </a:r>
            <a:r>
              <a:rPr lang="de-AT" sz="1800" dirty="0">
                <a:effectLst/>
                <a:latin typeface="Times New Roman" panose="02020603050405020304" pitchFamily="18" charset="0"/>
                <a:ea typeface="Calibri" panose="020F0502020204030204" pitchFamily="34" charset="0"/>
                <a:cs typeface="Times New Roman" panose="02020603050405020304" pitchFamily="18" charset="0"/>
              </a:rPr>
              <a:t> Julie Larsen Maher © WCS)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pPr>
            <a:r>
              <a:rPr lang="de-AT"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7"/>
              </a:rPr>
              <a:t>https://www.mdr.de/tv/programm/sendung-763810.html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Foliennummernplatzhalter 3"/>
          <p:cNvSpPr>
            <a:spLocks noGrp="1"/>
          </p:cNvSpPr>
          <p:nvPr>
            <p:ph type="sldNum" sz="quarter" idx="10"/>
          </p:nvPr>
        </p:nvSpPr>
        <p:spPr/>
        <p:txBody>
          <a:bodyPr/>
          <a:lstStyle/>
          <a:p>
            <a:fld id="{950D80DD-6960-435D-A9BF-B884BA9C21AE}" type="slidenum">
              <a:rPr lang="en-GB" smtClean="0"/>
              <a:t>1</a:t>
            </a:fld>
            <a:endParaRPr lang="en-GB"/>
          </a:p>
        </p:txBody>
      </p:sp>
    </p:spTree>
    <p:extLst>
      <p:ext uri="{BB962C8B-B14F-4D97-AF65-F5344CB8AC3E}">
        <p14:creationId xmlns:p14="http://schemas.microsoft.com/office/powerpoint/2010/main" val="1427515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Vaquita background </a:t>
            </a:r>
            <a:r>
              <a:rPr lang="en-GB"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https://de.wikipedia.org/wiki/Kalifornischer_Schweinswal#/media/Datei:Phocoena_sinus.jpg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u="sng" dirty="0" err="1">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tooltip="User:Alfokrads (page does not exist)"/>
              </a:rPr>
              <a:t>Alfokrads</a:t>
            </a:r>
            <a:r>
              <a:rPr lang="en-GB" sz="1800" dirty="0">
                <a:effectLst/>
                <a:latin typeface="Calibri" panose="020F0502020204030204" pitchFamily="34" charset="0"/>
                <a:ea typeface="Calibri" panose="020F0502020204030204" pitchFamily="34" charset="0"/>
                <a:cs typeface="Times New Roman" panose="02020603050405020304" pitchFamily="18" charset="0"/>
              </a:rPr>
              <a:t> -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Eigenes</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Werk</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Okapi background © Marcel Schauer/stock.adobe.com </a:t>
            </a:r>
            <a:r>
              <a:rPr lang="en-GB"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5"/>
              </a:rPr>
              <a:t>https://www.zoo-leipzig.de/tier/okapi/</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Moschustier</a:t>
            </a:r>
            <a:r>
              <a:rPr lang="en-GB" sz="1800">
                <a:effectLst/>
                <a:latin typeface="Times New Roman" panose="02020603050405020304" pitchFamily="18" charset="0"/>
                <a:ea typeface="Calibri" panose="020F0502020204030204" pitchFamily="34" charset="0"/>
                <a:cs typeface="Times New Roman" panose="02020603050405020304" pitchFamily="18" charset="0"/>
              </a:rPr>
              <a:t> background </a:t>
            </a:r>
            <a:r>
              <a:rPr lang="en-GB" sz="1800" u="sng">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6"/>
              </a:rPr>
              <a:t>https://www.mdr.de/tv/programm/sendung-763810.html</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Foliennummernplatzhalter 3"/>
          <p:cNvSpPr>
            <a:spLocks noGrp="1"/>
          </p:cNvSpPr>
          <p:nvPr>
            <p:ph type="sldNum" sz="quarter" idx="5"/>
          </p:nvPr>
        </p:nvSpPr>
        <p:spPr/>
        <p:txBody>
          <a:bodyPr/>
          <a:lstStyle/>
          <a:p>
            <a:fld id="{950D80DD-6960-435D-A9BF-B884BA9C21AE}" type="slidenum">
              <a:rPr lang="en-GB" smtClean="0"/>
              <a:t>5</a:t>
            </a:fld>
            <a:endParaRPr lang="en-GB"/>
          </a:p>
        </p:txBody>
      </p:sp>
    </p:spTree>
    <p:extLst>
      <p:ext uri="{BB962C8B-B14F-4D97-AF65-F5344CB8AC3E}">
        <p14:creationId xmlns:p14="http://schemas.microsoft.com/office/powerpoint/2010/main" val="2096643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a:t>There should be many and they should be well represented quantitatively. </a:t>
            </a:r>
          </a:p>
        </p:txBody>
      </p:sp>
      <p:sp>
        <p:nvSpPr>
          <p:cNvPr id="4" name="Foliennummernplatzhalter 3"/>
          <p:cNvSpPr>
            <a:spLocks noGrp="1"/>
          </p:cNvSpPr>
          <p:nvPr>
            <p:ph type="sldNum" sz="quarter" idx="5"/>
          </p:nvPr>
        </p:nvSpPr>
        <p:spPr/>
        <p:txBody>
          <a:bodyPr/>
          <a:lstStyle/>
          <a:p>
            <a:fld id="{950D80DD-6960-435D-A9BF-B884BA9C21AE}" type="slidenum">
              <a:rPr lang="en-GB" smtClean="0"/>
              <a:t>8</a:t>
            </a:fld>
            <a:endParaRPr lang="en-GB"/>
          </a:p>
        </p:txBody>
      </p:sp>
    </p:spTree>
    <p:extLst>
      <p:ext uri="{BB962C8B-B14F-4D97-AF65-F5344CB8AC3E}">
        <p14:creationId xmlns:p14="http://schemas.microsoft.com/office/powerpoint/2010/main" val="1970884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a:t>Icon https://www.iucn.org/ja/node/32539</a:t>
            </a:r>
          </a:p>
        </p:txBody>
      </p:sp>
      <p:sp>
        <p:nvSpPr>
          <p:cNvPr id="4" name="Foliennummernplatzhalter 3"/>
          <p:cNvSpPr>
            <a:spLocks noGrp="1"/>
          </p:cNvSpPr>
          <p:nvPr>
            <p:ph type="sldNum" sz="quarter" idx="5"/>
          </p:nvPr>
        </p:nvSpPr>
        <p:spPr/>
        <p:txBody>
          <a:bodyPr/>
          <a:lstStyle/>
          <a:p>
            <a:fld id="{950D80DD-6960-435D-A9BF-B884BA9C21AE}" type="slidenum">
              <a:rPr lang="en-GB" smtClean="0"/>
              <a:t>15</a:t>
            </a:fld>
            <a:endParaRPr lang="en-GB"/>
          </a:p>
        </p:txBody>
      </p:sp>
    </p:spTree>
    <p:extLst>
      <p:ext uri="{BB962C8B-B14F-4D97-AF65-F5344CB8AC3E}">
        <p14:creationId xmlns:p14="http://schemas.microsoft.com/office/powerpoint/2010/main" val="2000754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a:t>Icon https://www.iucn.org/ja/node/32539</a:t>
            </a:r>
          </a:p>
        </p:txBody>
      </p:sp>
      <p:sp>
        <p:nvSpPr>
          <p:cNvPr id="4" name="Foliennummernplatzhalter 3"/>
          <p:cNvSpPr>
            <a:spLocks noGrp="1"/>
          </p:cNvSpPr>
          <p:nvPr>
            <p:ph type="sldNum" sz="quarter" idx="5"/>
          </p:nvPr>
        </p:nvSpPr>
        <p:spPr/>
        <p:txBody>
          <a:bodyPr/>
          <a:lstStyle/>
          <a:p>
            <a:fld id="{950D80DD-6960-435D-A9BF-B884BA9C21AE}" type="slidenum">
              <a:rPr lang="en-GB" smtClean="0"/>
              <a:t>16</a:t>
            </a:fld>
            <a:endParaRPr lang="en-GB"/>
          </a:p>
        </p:txBody>
      </p:sp>
    </p:spTree>
    <p:extLst>
      <p:ext uri="{BB962C8B-B14F-4D97-AF65-F5344CB8AC3E}">
        <p14:creationId xmlns:p14="http://schemas.microsoft.com/office/powerpoint/2010/main" val="2188432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07000"/>
              </a:lnSpc>
              <a:spcAft>
                <a:spcPts val="6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https://ib.bioninja.com.au/options/option-c-ecology-and-conser/c4-conservation-of-biodiver/endangered-species.html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950D80DD-6960-435D-A9BF-B884BA9C21AE}" type="slidenum">
              <a:rPr lang="en-GB" smtClean="0"/>
              <a:t>17</a:t>
            </a:fld>
            <a:endParaRPr lang="en-GB"/>
          </a:p>
        </p:txBody>
      </p:sp>
    </p:spTree>
    <p:extLst>
      <p:ext uri="{BB962C8B-B14F-4D97-AF65-F5344CB8AC3E}">
        <p14:creationId xmlns:p14="http://schemas.microsoft.com/office/powerpoint/2010/main" val="2456324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fld id="{950D80DD-6960-435D-A9BF-B884BA9C21AE}" type="slidenum">
              <a:rPr lang="en-GB" smtClean="0"/>
              <a:t>18</a:t>
            </a:fld>
            <a:endParaRPr lang="en-GB"/>
          </a:p>
        </p:txBody>
      </p:sp>
    </p:spTree>
    <p:extLst>
      <p:ext uri="{BB962C8B-B14F-4D97-AF65-F5344CB8AC3E}">
        <p14:creationId xmlns:p14="http://schemas.microsoft.com/office/powerpoint/2010/main" val="2474531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fld id="{950D80DD-6960-435D-A9BF-B884BA9C21AE}" type="slidenum">
              <a:rPr lang="en-GB" smtClean="0"/>
              <a:t>19</a:t>
            </a:fld>
            <a:endParaRPr lang="en-GB"/>
          </a:p>
        </p:txBody>
      </p:sp>
    </p:spTree>
    <p:extLst>
      <p:ext uri="{BB962C8B-B14F-4D97-AF65-F5344CB8AC3E}">
        <p14:creationId xmlns:p14="http://schemas.microsoft.com/office/powerpoint/2010/main" val="2482639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a:t>Lemmatization and </a:t>
            </a:r>
            <a:r>
              <a:rPr lang="en-GB" dirty="0" err="1"/>
              <a:t>stoplisted</a:t>
            </a:r>
            <a:r>
              <a:rPr lang="en-GB" dirty="0"/>
              <a:t>.</a:t>
            </a:r>
          </a:p>
        </p:txBody>
      </p:sp>
      <p:sp>
        <p:nvSpPr>
          <p:cNvPr id="4" name="Foliennummernplatzhalter 3"/>
          <p:cNvSpPr>
            <a:spLocks noGrp="1"/>
          </p:cNvSpPr>
          <p:nvPr>
            <p:ph type="sldNum" sz="quarter" idx="5"/>
          </p:nvPr>
        </p:nvSpPr>
        <p:spPr/>
        <p:txBody>
          <a:bodyPr/>
          <a:lstStyle/>
          <a:p>
            <a:fld id="{950D80DD-6960-435D-A9BF-B884BA9C21AE}" type="slidenum">
              <a:rPr lang="en-GB" smtClean="0"/>
              <a:t>32</a:t>
            </a:fld>
            <a:endParaRPr lang="en-GB"/>
          </a:p>
        </p:txBody>
      </p:sp>
    </p:spTree>
    <p:extLst>
      <p:ext uri="{BB962C8B-B14F-4D97-AF65-F5344CB8AC3E}">
        <p14:creationId xmlns:p14="http://schemas.microsoft.com/office/powerpoint/2010/main" val="3305828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6000">
                <a:solidFill>
                  <a:srgbClr val="F7F7F7"/>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solidFill>
                  <a:srgbClr val="F7F7F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Formatvorlage des Untertitelmasters durch Klicken bearbeiten</a:t>
            </a:r>
            <a:endParaRPr lang="en-GB" dirty="0"/>
          </a:p>
        </p:txBody>
      </p:sp>
      <p:sp>
        <p:nvSpPr>
          <p:cNvPr id="4" name="Datumsplatzhalter 3"/>
          <p:cNvSpPr>
            <a:spLocks noGrp="1"/>
          </p:cNvSpPr>
          <p:nvPr>
            <p:ph type="dt" sz="half" idx="10"/>
          </p:nvPr>
        </p:nvSpPr>
        <p:spPr/>
        <p:txBody>
          <a:bodyPr/>
          <a:lstStyle>
            <a:lvl1pPr>
              <a:defRPr/>
            </a:lvl1pPr>
          </a:lstStyle>
          <a:p>
            <a:endParaRPr lang="en-GB" altLang="de-DE"/>
          </a:p>
        </p:txBody>
      </p:sp>
      <p:sp>
        <p:nvSpPr>
          <p:cNvPr id="5" name="Fußzeilenplatzhalter 4"/>
          <p:cNvSpPr>
            <a:spLocks noGrp="1"/>
          </p:cNvSpPr>
          <p:nvPr>
            <p:ph type="ftr" sz="quarter" idx="11"/>
          </p:nvPr>
        </p:nvSpPr>
        <p:spPr/>
        <p:txBody>
          <a:bodyPr/>
          <a:lstStyle>
            <a:lvl1pPr>
              <a:defRPr/>
            </a:lvl1pPr>
          </a:lstStyle>
          <a:p>
            <a:endParaRPr lang="en-GB" altLang="de-DE"/>
          </a:p>
        </p:txBody>
      </p:sp>
      <p:sp>
        <p:nvSpPr>
          <p:cNvPr id="6" name="Foliennummernplatzhalter 5"/>
          <p:cNvSpPr>
            <a:spLocks noGrp="1"/>
          </p:cNvSpPr>
          <p:nvPr>
            <p:ph type="sldNum" sz="quarter" idx="12"/>
          </p:nvPr>
        </p:nvSpPr>
        <p:spPr/>
        <p:txBody>
          <a:bodyPr/>
          <a:lstStyle>
            <a:lvl1pPr>
              <a:defRPr/>
            </a:lvl1pPr>
          </a:lstStyle>
          <a:p>
            <a:fld id="{66A2B12E-651D-4FAF-A38F-F7BC5962C254}" type="slidenum">
              <a:rPr lang="en-GB" altLang="de-DE"/>
              <a:pPr/>
              <a:t>‹Nr.›</a:t>
            </a:fld>
            <a:endParaRPr lang="en-GB" altLang="de-DE"/>
          </a:p>
        </p:txBody>
      </p:sp>
    </p:spTree>
    <p:extLst>
      <p:ext uri="{BB962C8B-B14F-4D97-AF65-F5344CB8AC3E}">
        <p14:creationId xmlns:p14="http://schemas.microsoft.com/office/powerpoint/2010/main" val="3604733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ECECEC"/>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a:defRPr>
                <a:solidFill>
                  <a:srgbClr val="ECECEC"/>
                </a:solidFill>
              </a:defRPr>
            </a:lvl1pPr>
            <a:lvl2pPr>
              <a:defRPr>
                <a:solidFill>
                  <a:srgbClr val="ECECEC"/>
                </a:solidFill>
              </a:defRPr>
            </a:lvl2pPr>
            <a:lvl3pPr>
              <a:defRPr>
                <a:solidFill>
                  <a:srgbClr val="ECECEC"/>
                </a:solidFill>
              </a:defRPr>
            </a:lvl3pPr>
            <a:lvl4pPr>
              <a:defRPr>
                <a:solidFill>
                  <a:srgbClr val="ECECEC"/>
                </a:solidFill>
              </a:defRPr>
            </a:lvl4pPr>
            <a:lvl5pPr>
              <a:defRPr>
                <a:solidFill>
                  <a:srgbClr val="ECECEC"/>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10"/>
          </p:nvPr>
        </p:nvSpPr>
        <p:spPr/>
        <p:txBody>
          <a:bodyPr/>
          <a:lstStyle>
            <a:lvl1pPr>
              <a:defRPr/>
            </a:lvl1pPr>
          </a:lstStyle>
          <a:p>
            <a:endParaRPr lang="en-GB" altLang="de-DE"/>
          </a:p>
        </p:txBody>
      </p:sp>
      <p:sp>
        <p:nvSpPr>
          <p:cNvPr id="5" name="Fußzeilenplatzhalter 4"/>
          <p:cNvSpPr>
            <a:spLocks noGrp="1"/>
          </p:cNvSpPr>
          <p:nvPr>
            <p:ph type="ftr" sz="quarter" idx="11"/>
          </p:nvPr>
        </p:nvSpPr>
        <p:spPr/>
        <p:txBody>
          <a:bodyPr/>
          <a:lstStyle>
            <a:lvl1pPr>
              <a:defRPr/>
            </a:lvl1pPr>
          </a:lstStyle>
          <a:p>
            <a:endParaRPr lang="en-GB" altLang="de-DE"/>
          </a:p>
        </p:txBody>
      </p:sp>
      <p:sp>
        <p:nvSpPr>
          <p:cNvPr id="6" name="Foliennummernplatzhalter 5"/>
          <p:cNvSpPr>
            <a:spLocks noGrp="1"/>
          </p:cNvSpPr>
          <p:nvPr>
            <p:ph type="sldNum" sz="quarter" idx="12"/>
          </p:nvPr>
        </p:nvSpPr>
        <p:spPr/>
        <p:txBody>
          <a:bodyPr/>
          <a:lstStyle>
            <a:lvl1pPr>
              <a:defRPr/>
            </a:lvl1pPr>
          </a:lstStyle>
          <a:p>
            <a:fld id="{20170B49-AE5D-405A-8400-5B3CA9296139}" type="slidenum">
              <a:rPr lang="en-GB" altLang="de-DE"/>
              <a:pPr/>
              <a:t>‹Nr.›</a:t>
            </a:fld>
            <a:endParaRPr lang="en-GB" altLang="de-DE"/>
          </a:p>
        </p:txBody>
      </p:sp>
    </p:spTree>
    <p:extLst>
      <p:ext uri="{BB962C8B-B14F-4D97-AF65-F5344CB8AC3E}">
        <p14:creationId xmlns:p14="http://schemas.microsoft.com/office/powerpoint/2010/main" val="727451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75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75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75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7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800"/>
                        <p:tgtEl>
                          <p:spTgt spid="3"/>
                        </p:tgtEl>
                      </p:cBhvr>
                    </p:animEffect>
                  </p:childTnLst>
                </p:cTn>
              </p:par>
            </p:tnLst>
          </p:tmpl>
          <p:tmpl lvl="2">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 lvl="3">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nchor="b"/>
          <a:lstStyle>
            <a:lvl1pPr>
              <a:defRPr sz="6000">
                <a:solidFill>
                  <a:srgbClr val="ECECEC"/>
                </a:solidFill>
              </a:defRPr>
            </a:lvl1pPr>
          </a:lstStyle>
          <a:p>
            <a:r>
              <a:rPr lang="de-DE" dirty="0"/>
              <a:t>Titelmasterformat durch Klicken bearbeiten</a:t>
            </a:r>
            <a:endParaRPr lang="en-GB" dirty="0"/>
          </a:p>
        </p:txBody>
      </p:sp>
      <p:sp>
        <p:nvSpPr>
          <p:cNvPr id="3" name="Textplatzhalter 2"/>
          <p:cNvSpPr>
            <a:spLocks noGrp="1"/>
          </p:cNvSpPr>
          <p:nvPr>
            <p:ph type="body" idx="1"/>
          </p:nvPr>
        </p:nvSpPr>
        <p:spPr>
          <a:xfrm>
            <a:off x="623888" y="4589463"/>
            <a:ext cx="7886700" cy="1500187"/>
          </a:xfrm>
        </p:spPr>
        <p:txBody>
          <a:bodyPr/>
          <a:lstStyle>
            <a:lvl1pPr marL="0" indent="0">
              <a:buNone/>
              <a:defRPr sz="2400">
                <a:solidFill>
                  <a:srgbClr val="ECECEC"/>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dirty="0"/>
              <a:t>Textmasterformat bearbeiten</a:t>
            </a:r>
          </a:p>
        </p:txBody>
      </p:sp>
      <p:sp>
        <p:nvSpPr>
          <p:cNvPr id="4" name="Datumsplatzhalter 3"/>
          <p:cNvSpPr>
            <a:spLocks noGrp="1"/>
          </p:cNvSpPr>
          <p:nvPr>
            <p:ph type="dt" sz="half" idx="10"/>
          </p:nvPr>
        </p:nvSpPr>
        <p:spPr/>
        <p:txBody>
          <a:bodyPr/>
          <a:lstStyle>
            <a:lvl1pPr>
              <a:defRPr/>
            </a:lvl1pPr>
          </a:lstStyle>
          <a:p>
            <a:endParaRPr lang="en-GB" altLang="de-DE"/>
          </a:p>
        </p:txBody>
      </p:sp>
      <p:sp>
        <p:nvSpPr>
          <p:cNvPr id="5" name="Fußzeilenplatzhalter 4"/>
          <p:cNvSpPr>
            <a:spLocks noGrp="1"/>
          </p:cNvSpPr>
          <p:nvPr>
            <p:ph type="ftr" sz="quarter" idx="11"/>
          </p:nvPr>
        </p:nvSpPr>
        <p:spPr/>
        <p:txBody>
          <a:bodyPr/>
          <a:lstStyle>
            <a:lvl1pPr>
              <a:defRPr/>
            </a:lvl1pPr>
          </a:lstStyle>
          <a:p>
            <a:endParaRPr lang="en-GB" altLang="de-DE"/>
          </a:p>
        </p:txBody>
      </p:sp>
      <p:sp>
        <p:nvSpPr>
          <p:cNvPr id="6" name="Foliennummernplatzhalter 5"/>
          <p:cNvSpPr>
            <a:spLocks noGrp="1"/>
          </p:cNvSpPr>
          <p:nvPr>
            <p:ph type="sldNum" sz="quarter" idx="12"/>
          </p:nvPr>
        </p:nvSpPr>
        <p:spPr/>
        <p:txBody>
          <a:bodyPr/>
          <a:lstStyle>
            <a:lvl1pPr>
              <a:defRPr/>
            </a:lvl1pPr>
          </a:lstStyle>
          <a:p>
            <a:fld id="{16FFC461-E75E-4321-9CDE-E178503F02F6}" type="slidenum">
              <a:rPr lang="en-GB" altLang="de-DE"/>
              <a:pPr/>
              <a:t>‹Nr.›</a:t>
            </a:fld>
            <a:endParaRPr lang="en-GB" altLang="de-DE"/>
          </a:p>
        </p:txBody>
      </p:sp>
    </p:spTree>
    <p:extLst>
      <p:ext uri="{BB962C8B-B14F-4D97-AF65-F5344CB8AC3E}">
        <p14:creationId xmlns:p14="http://schemas.microsoft.com/office/powerpoint/2010/main" val="1234760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en-GB"/>
          </a:p>
        </p:txBody>
      </p:sp>
      <p:sp>
        <p:nvSpPr>
          <p:cNvPr id="3" name="Inhaltsplatzhalter 2"/>
          <p:cNvSpPr>
            <a:spLocks noGrp="1"/>
          </p:cNvSpPr>
          <p:nvPr>
            <p:ph sz="half" idx="1"/>
          </p:nvPr>
        </p:nvSpPr>
        <p:spPr>
          <a:xfrm>
            <a:off x="685800" y="1981200"/>
            <a:ext cx="3810000" cy="41148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half" idx="2"/>
          </p:nvPr>
        </p:nvSpPr>
        <p:spPr>
          <a:xfrm>
            <a:off x="4648200" y="1981200"/>
            <a:ext cx="3810000" cy="41148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Datumsplatzhalter 4"/>
          <p:cNvSpPr>
            <a:spLocks noGrp="1"/>
          </p:cNvSpPr>
          <p:nvPr>
            <p:ph type="dt" sz="half" idx="10"/>
          </p:nvPr>
        </p:nvSpPr>
        <p:spPr/>
        <p:txBody>
          <a:bodyPr/>
          <a:lstStyle>
            <a:lvl1pPr>
              <a:defRPr/>
            </a:lvl1pPr>
          </a:lstStyle>
          <a:p>
            <a:endParaRPr lang="en-GB" altLang="de-DE"/>
          </a:p>
        </p:txBody>
      </p:sp>
      <p:sp>
        <p:nvSpPr>
          <p:cNvPr id="6" name="Fußzeilenplatzhalter 5"/>
          <p:cNvSpPr>
            <a:spLocks noGrp="1"/>
          </p:cNvSpPr>
          <p:nvPr>
            <p:ph type="ftr" sz="quarter" idx="11"/>
          </p:nvPr>
        </p:nvSpPr>
        <p:spPr/>
        <p:txBody>
          <a:bodyPr/>
          <a:lstStyle>
            <a:lvl1pPr>
              <a:defRPr/>
            </a:lvl1pPr>
          </a:lstStyle>
          <a:p>
            <a:endParaRPr lang="en-GB" altLang="de-DE"/>
          </a:p>
        </p:txBody>
      </p:sp>
      <p:sp>
        <p:nvSpPr>
          <p:cNvPr id="7" name="Foliennummernplatzhalter 6"/>
          <p:cNvSpPr>
            <a:spLocks noGrp="1"/>
          </p:cNvSpPr>
          <p:nvPr>
            <p:ph type="sldNum" sz="quarter" idx="12"/>
          </p:nvPr>
        </p:nvSpPr>
        <p:spPr/>
        <p:txBody>
          <a:bodyPr/>
          <a:lstStyle>
            <a:lvl1pPr>
              <a:defRPr/>
            </a:lvl1pPr>
          </a:lstStyle>
          <a:p>
            <a:fld id="{E717A215-64C8-44F9-851B-83C763627D29}" type="slidenum">
              <a:rPr lang="en-GB" altLang="de-DE"/>
              <a:pPr/>
              <a:t>‹Nr.›</a:t>
            </a:fld>
            <a:endParaRPr lang="en-GB" altLang="de-DE"/>
          </a:p>
        </p:txBody>
      </p:sp>
    </p:spTree>
    <p:extLst>
      <p:ext uri="{BB962C8B-B14F-4D97-AF65-F5344CB8AC3E}">
        <p14:creationId xmlns:p14="http://schemas.microsoft.com/office/powerpoint/2010/main" val="3499936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a:t>Titelmasterformat durch Klicken bearbeiten</a:t>
            </a:r>
            <a:endParaRPr lang="en-GB"/>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Datumsplatzhalter 6"/>
          <p:cNvSpPr>
            <a:spLocks noGrp="1"/>
          </p:cNvSpPr>
          <p:nvPr>
            <p:ph type="dt" sz="half" idx="10"/>
          </p:nvPr>
        </p:nvSpPr>
        <p:spPr/>
        <p:txBody>
          <a:bodyPr/>
          <a:lstStyle>
            <a:lvl1pPr>
              <a:defRPr/>
            </a:lvl1pPr>
          </a:lstStyle>
          <a:p>
            <a:endParaRPr lang="en-GB" altLang="de-DE"/>
          </a:p>
        </p:txBody>
      </p:sp>
      <p:sp>
        <p:nvSpPr>
          <p:cNvPr id="8" name="Fußzeilenplatzhalter 7"/>
          <p:cNvSpPr>
            <a:spLocks noGrp="1"/>
          </p:cNvSpPr>
          <p:nvPr>
            <p:ph type="ftr" sz="quarter" idx="11"/>
          </p:nvPr>
        </p:nvSpPr>
        <p:spPr/>
        <p:txBody>
          <a:bodyPr/>
          <a:lstStyle>
            <a:lvl1pPr>
              <a:defRPr/>
            </a:lvl1pPr>
          </a:lstStyle>
          <a:p>
            <a:endParaRPr lang="en-GB" altLang="de-DE"/>
          </a:p>
        </p:txBody>
      </p:sp>
      <p:sp>
        <p:nvSpPr>
          <p:cNvPr id="9" name="Foliennummernplatzhalter 8"/>
          <p:cNvSpPr>
            <a:spLocks noGrp="1"/>
          </p:cNvSpPr>
          <p:nvPr>
            <p:ph type="sldNum" sz="quarter" idx="12"/>
          </p:nvPr>
        </p:nvSpPr>
        <p:spPr/>
        <p:txBody>
          <a:bodyPr/>
          <a:lstStyle>
            <a:lvl1pPr>
              <a:defRPr/>
            </a:lvl1pPr>
          </a:lstStyle>
          <a:p>
            <a:fld id="{AB2A5D71-34D4-46A5-BAA2-077C7764C40C}" type="slidenum">
              <a:rPr lang="en-GB" altLang="de-DE"/>
              <a:pPr/>
              <a:t>‹Nr.›</a:t>
            </a:fld>
            <a:endParaRPr lang="en-GB" altLang="de-DE"/>
          </a:p>
        </p:txBody>
      </p:sp>
    </p:spTree>
    <p:extLst>
      <p:ext uri="{BB962C8B-B14F-4D97-AF65-F5344CB8AC3E}">
        <p14:creationId xmlns:p14="http://schemas.microsoft.com/office/powerpoint/2010/main" val="1549498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en-GB"/>
          </a:p>
        </p:txBody>
      </p:sp>
      <p:sp>
        <p:nvSpPr>
          <p:cNvPr id="3" name="Datumsplatzhalter 2"/>
          <p:cNvSpPr>
            <a:spLocks noGrp="1"/>
          </p:cNvSpPr>
          <p:nvPr>
            <p:ph type="dt" sz="half" idx="10"/>
          </p:nvPr>
        </p:nvSpPr>
        <p:spPr/>
        <p:txBody>
          <a:bodyPr/>
          <a:lstStyle>
            <a:lvl1pPr>
              <a:defRPr/>
            </a:lvl1pPr>
          </a:lstStyle>
          <a:p>
            <a:endParaRPr lang="en-GB" altLang="de-DE"/>
          </a:p>
        </p:txBody>
      </p:sp>
      <p:sp>
        <p:nvSpPr>
          <p:cNvPr id="4" name="Fußzeilenplatzhalter 3"/>
          <p:cNvSpPr>
            <a:spLocks noGrp="1"/>
          </p:cNvSpPr>
          <p:nvPr>
            <p:ph type="ftr" sz="quarter" idx="11"/>
          </p:nvPr>
        </p:nvSpPr>
        <p:spPr/>
        <p:txBody>
          <a:bodyPr/>
          <a:lstStyle>
            <a:lvl1pPr>
              <a:defRPr/>
            </a:lvl1pPr>
          </a:lstStyle>
          <a:p>
            <a:endParaRPr lang="en-GB" altLang="de-DE"/>
          </a:p>
        </p:txBody>
      </p:sp>
      <p:sp>
        <p:nvSpPr>
          <p:cNvPr id="5" name="Foliennummernplatzhalter 4"/>
          <p:cNvSpPr>
            <a:spLocks noGrp="1"/>
          </p:cNvSpPr>
          <p:nvPr>
            <p:ph type="sldNum" sz="quarter" idx="12"/>
          </p:nvPr>
        </p:nvSpPr>
        <p:spPr/>
        <p:txBody>
          <a:bodyPr/>
          <a:lstStyle>
            <a:lvl1pPr>
              <a:defRPr/>
            </a:lvl1pPr>
          </a:lstStyle>
          <a:p>
            <a:fld id="{A1AD9AE8-4FF8-4122-9D35-F12B8B6A7214}" type="slidenum">
              <a:rPr lang="en-GB" altLang="de-DE"/>
              <a:pPr/>
              <a:t>‹Nr.›</a:t>
            </a:fld>
            <a:endParaRPr lang="en-GB" altLang="de-DE"/>
          </a:p>
        </p:txBody>
      </p:sp>
    </p:spTree>
    <p:extLst>
      <p:ext uri="{BB962C8B-B14F-4D97-AF65-F5344CB8AC3E}">
        <p14:creationId xmlns:p14="http://schemas.microsoft.com/office/powerpoint/2010/main" val="1202044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en-GB" altLang="de-DE"/>
          </a:p>
        </p:txBody>
      </p:sp>
      <p:sp>
        <p:nvSpPr>
          <p:cNvPr id="3" name="Fußzeilenplatzhalter 2"/>
          <p:cNvSpPr>
            <a:spLocks noGrp="1"/>
          </p:cNvSpPr>
          <p:nvPr>
            <p:ph type="ftr" sz="quarter" idx="11"/>
          </p:nvPr>
        </p:nvSpPr>
        <p:spPr/>
        <p:txBody>
          <a:bodyPr/>
          <a:lstStyle>
            <a:lvl1pPr>
              <a:defRPr/>
            </a:lvl1pPr>
          </a:lstStyle>
          <a:p>
            <a:endParaRPr lang="en-GB" altLang="de-DE"/>
          </a:p>
        </p:txBody>
      </p:sp>
      <p:sp>
        <p:nvSpPr>
          <p:cNvPr id="4" name="Foliennummernplatzhalter 3"/>
          <p:cNvSpPr>
            <a:spLocks noGrp="1"/>
          </p:cNvSpPr>
          <p:nvPr>
            <p:ph type="sldNum" sz="quarter" idx="12"/>
          </p:nvPr>
        </p:nvSpPr>
        <p:spPr/>
        <p:txBody>
          <a:bodyPr/>
          <a:lstStyle>
            <a:lvl1pPr>
              <a:defRPr/>
            </a:lvl1pPr>
          </a:lstStyle>
          <a:p>
            <a:fld id="{8924D0CE-767D-476C-A358-6B63E3B141E1}" type="slidenum">
              <a:rPr lang="en-GB" altLang="de-DE"/>
              <a:pPr/>
              <a:t>‹Nr.›</a:t>
            </a:fld>
            <a:endParaRPr lang="en-GB" altLang="de-DE"/>
          </a:p>
        </p:txBody>
      </p:sp>
    </p:spTree>
    <p:extLst>
      <p:ext uri="{BB962C8B-B14F-4D97-AF65-F5344CB8AC3E}">
        <p14:creationId xmlns:p14="http://schemas.microsoft.com/office/powerpoint/2010/main" val="1583576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a:t>Titelmasterformat durch Klicken bearbeiten</a:t>
            </a:r>
            <a:endParaRPr lang="en-GB"/>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lvl1pPr>
              <a:defRPr/>
            </a:lvl1pPr>
          </a:lstStyle>
          <a:p>
            <a:endParaRPr lang="en-GB" altLang="de-DE"/>
          </a:p>
        </p:txBody>
      </p:sp>
      <p:sp>
        <p:nvSpPr>
          <p:cNvPr id="6" name="Fußzeilenplatzhalter 5"/>
          <p:cNvSpPr>
            <a:spLocks noGrp="1"/>
          </p:cNvSpPr>
          <p:nvPr>
            <p:ph type="ftr" sz="quarter" idx="11"/>
          </p:nvPr>
        </p:nvSpPr>
        <p:spPr/>
        <p:txBody>
          <a:bodyPr/>
          <a:lstStyle>
            <a:lvl1pPr>
              <a:defRPr/>
            </a:lvl1pPr>
          </a:lstStyle>
          <a:p>
            <a:endParaRPr lang="en-GB" altLang="de-DE"/>
          </a:p>
        </p:txBody>
      </p:sp>
      <p:sp>
        <p:nvSpPr>
          <p:cNvPr id="7" name="Foliennummernplatzhalter 6"/>
          <p:cNvSpPr>
            <a:spLocks noGrp="1"/>
          </p:cNvSpPr>
          <p:nvPr>
            <p:ph type="sldNum" sz="quarter" idx="12"/>
          </p:nvPr>
        </p:nvSpPr>
        <p:spPr/>
        <p:txBody>
          <a:bodyPr/>
          <a:lstStyle>
            <a:lvl1pPr>
              <a:defRPr/>
            </a:lvl1pPr>
          </a:lstStyle>
          <a:p>
            <a:fld id="{619C23FE-A017-4CDE-AAB5-87E61EB930BB}" type="slidenum">
              <a:rPr lang="en-GB" altLang="de-DE"/>
              <a:pPr/>
              <a:t>‹Nr.›</a:t>
            </a:fld>
            <a:endParaRPr lang="en-GB" altLang="de-DE"/>
          </a:p>
        </p:txBody>
      </p:sp>
    </p:spTree>
    <p:extLst>
      <p:ext uri="{BB962C8B-B14F-4D97-AF65-F5344CB8AC3E}">
        <p14:creationId xmlns:p14="http://schemas.microsoft.com/office/powerpoint/2010/main" val="2594348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a:t>Titelmasterformat durch Klicken bearbeiten</a:t>
            </a:r>
            <a:endParaRPr lang="en-GB"/>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lvl1pPr>
              <a:defRPr/>
            </a:lvl1pPr>
          </a:lstStyle>
          <a:p>
            <a:endParaRPr lang="en-GB" altLang="de-DE"/>
          </a:p>
        </p:txBody>
      </p:sp>
      <p:sp>
        <p:nvSpPr>
          <p:cNvPr id="6" name="Fußzeilenplatzhalter 5"/>
          <p:cNvSpPr>
            <a:spLocks noGrp="1"/>
          </p:cNvSpPr>
          <p:nvPr>
            <p:ph type="ftr" sz="quarter" idx="11"/>
          </p:nvPr>
        </p:nvSpPr>
        <p:spPr/>
        <p:txBody>
          <a:bodyPr/>
          <a:lstStyle>
            <a:lvl1pPr>
              <a:defRPr/>
            </a:lvl1pPr>
          </a:lstStyle>
          <a:p>
            <a:endParaRPr lang="en-GB" altLang="de-DE"/>
          </a:p>
        </p:txBody>
      </p:sp>
      <p:sp>
        <p:nvSpPr>
          <p:cNvPr id="7" name="Foliennummernplatzhalter 6"/>
          <p:cNvSpPr>
            <a:spLocks noGrp="1"/>
          </p:cNvSpPr>
          <p:nvPr>
            <p:ph type="sldNum" sz="quarter" idx="12"/>
          </p:nvPr>
        </p:nvSpPr>
        <p:spPr/>
        <p:txBody>
          <a:bodyPr/>
          <a:lstStyle>
            <a:lvl1pPr>
              <a:defRPr/>
            </a:lvl1pPr>
          </a:lstStyle>
          <a:p>
            <a:fld id="{B1FD0158-D6E9-4B13-942E-A13E18D3328E}" type="slidenum">
              <a:rPr lang="en-GB" altLang="de-DE"/>
              <a:pPr/>
              <a:t>‹Nr.›</a:t>
            </a:fld>
            <a:endParaRPr lang="en-GB" altLang="de-DE"/>
          </a:p>
        </p:txBody>
      </p:sp>
    </p:spTree>
    <p:extLst>
      <p:ext uri="{BB962C8B-B14F-4D97-AF65-F5344CB8AC3E}">
        <p14:creationId xmlns:p14="http://schemas.microsoft.com/office/powerpoint/2010/main" val="1003283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en-GB"/>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10"/>
          </p:nvPr>
        </p:nvSpPr>
        <p:spPr/>
        <p:txBody>
          <a:bodyPr/>
          <a:lstStyle>
            <a:lvl1pPr>
              <a:defRPr/>
            </a:lvl1pPr>
          </a:lstStyle>
          <a:p>
            <a:endParaRPr lang="en-GB" altLang="de-DE"/>
          </a:p>
        </p:txBody>
      </p:sp>
      <p:sp>
        <p:nvSpPr>
          <p:cNvPr id="5" name="Fußzeilenplatzhalter 4"/>
          <p:cNvSpPr>
            <a:spLocks noGrp="1"/>
          </p:cNvSpPr>
          <p:nvPr>
            <p:ph type="ftr" sz="quarter" idx="11"/>
          </p:nvPr>
        </p:nvSpPr>
        <p:spPr/>
        <p:txBody>
          <a:bodyPr/>
          <a:lstStyle>
            <a:lvl1pPr>
              <a:defRPr/>
            </a:lvl1pPr>
          </a:lstStyle>
          <a:p>
            <a:endParaRPr lang="en-GB" altLang="de-DE"/>
          </a:p>
        </p:txBody>
      </p:sp>
      <p:sp>
        <p:nvSpPr>
          <p:cNvPr id="6" name="Foliennummernplatzhalter 5"/>
          <p:cNvSpPr>
            <a:spLocks noGrp="1"/>
          </p:cNvSpPr>
          <p:nvPr>
            <p:ph type="sldNum" sz="quarter" idx="12"/>
          </p:nvPr>
        </p:nvSpPr>
        <p:spPr/>
        <p:txBody>
          <a:bodyPr/>
          <a:lstStyle>
            <a:lvl1pPr>
              <a:defRPr/>
            </a:lvl1pPr>
          </a:lstStyle>
          <a:p>
            <a:fld id="{5E313FAE-DBB6-4831-9D33-223EFB4CDC51}" type="slidenum">
              <a:rPr lang="en-GB" altLang="de-DE"/>
              <a:pPr/>
              <a:t>‹Nr.›</a:t>
            </a:fld>
            <a:endParaRPr lang="en-GB" altLang="de-DE"/>
          </a:p>
        </p:txBody>
      </p:sp>
    </p:spTree>
    <p:extLst>
      <p:ext uri="{BB962C8B-B14F-4D97-AF65-F5344CB8AC3E}">
        <p14:creationId xmlns:p14="http://schemas.microsoft.com/office/powerpoint/2010/main" val="117655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15100" y="609600"/>
            <a:ext cx="1943100" cy="5486400"/>
          </a:xfrm>
        </p:spPr>
        <p:txBody>
          <a:bodyPr vert="eaVert"/>
          <a:lstStyle/>
          <a:p>
            <a:r>
              <a:rPr lang="de-DE"/>
              <a:t>Titelmasterformat durch Klicken bearbeiten</a:t>
            </a:r>
            <a:endParaRPr lang="en-GB"/>
          </a:p>
        </p:txBody>
      </p:sp>
      <p:sp>
        <p:nvSpPr>
          <p:cNvPr id="3" name="Vertikaler Textplatzhalter 2"/>
          <p:cNvSpPr>
            <a:spLocks noGrp="1"/>
          </p:cNvSpPr>
          <p:nvPr>
            <p:ph type="body" orient="vert" idx="1"/>
          </p:nvPr>
        </p:nvSpPr>
        <p:spPr>
          <a:xfrm>
            <a:off x="685800" y="609600"/>
            <a:ext cx="5676900" cy="5486400"/>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10"/>
          </p:nvPr>
        </p:nvSpPr>
        <p:spPr/>
        <p:txBody>
          <a:bodyPr/>
          <a:lstStyle>
            <a:lvl1pPr>
              <a:defRPr/>
            </a:lvl1pPr>
          </a:lstStyle>
          <a:p>
            <a:endParaRPr lang="en-GB" altLang="de-DE"/>
          </a:p>
        </p:txBody>
      </p:sp>
      <p:sp>
        <p:nvSpPr>
          <p:cNvPr id="5" name="Fußzeilenplatzhalter 4"/>
          <p:cNvSpPr>
            <a:spLocks noGrp="1"/>
          </p:cNvSpPr>
          <p:nvPr>
            <p:ph type="ftr" sz="quarter" idx="11"/>
          </p:nvPr>
        </p:nvSpPr>
        <p:spPr/>
        <p:txBody>
          <a:bodyPr/>
          <a:lstStyle>
            <a:lvl1pPr>
              <a:defRPr/>
            </a:lvl1pPr>
          </a:lstStyle>
          <a:p>
            <a:endParaRPr lang="en-GB" altLang="de-DE"/>
          </a:p>
        </p:txBody>
      </p:sp>
      <p:sp>
        <p:nvSpPr>
          <p:cNvPr id="6" name="Foliennummernplatzhalter 5"/>
          <p:cNvSpPr>
            <a:spLocks noGrp="1"/>
          </p:cNvSpPr>
          <p:nvPr>
            <p:ph type="sldNum" sz="quarter" idx="12"/>
          </p:nvPr>
        </p:nvSpPr>
        <p:spPr/>
        <p:txBody>
          <a:bodyPr/>
          <a:lstStyle>
            <a:lvl1pPr>
              <a:defRPr/>
            </a:lvl1pPr>
          </a:lstStyle>
          <a:p>
            <a:fld id="{3D25FD4A-5BC3-424C-B8CC-6B8C5415D1C4}" type="slidenum">
              <a:rPr lang="en-GB" altLang="de-DE"/>
              <a:pPr/>
              <a:t>‹Nr.›</a:t>
            </a:fld>
            <a:endParaRPr lang="en-GB" altLang="de-DE"/>
          </a:p>
        </p:txBody>
      </p:sp>
    </p:spTree>
    <p:extLst>
      <p:ext uri="{BB962C8B-B14F-4D97-AF65-F5344CB8AC3E}">
        <p14:creationId xmlns:p14="http://schemas.microsoft.com/office/powerpoint/2010/main" val="185223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id="{6995ECB9-9BE4-2652-A719-719C8A131142}"/>
              </a:ext>
            </a:extLst>
          </p:cNvPr>
          <p:cNvPicPr>
            <a:picLocks noChangeAspect="1"/>
          </p:cNvPicPr>
          <p:nvPr userDrawn="1"/>
        </p:nvPicPr>
        <p:blipFill rotWithShape="1">
          <a:blip r:embed="rId13"/>
          <a:srcRect l="11396"/>
          <a:stretch/>
        </p:blipFill>
        <p:spPr>
          <a:xfrm>
            <a:off x="0" y="1340768"/>
            <a:ext cx="3642887" cy="3993977"/>
          </a:xfrm>
          <a:prstGeom prst="rect">
            <a:avLst/>
          </a:prstGeom>
        </p:spPr>
      </p:pic>
      <p:pic>
        <p:nvPicPr>
          <p:cNvPr id="19" name="Grafik 18">
            <a:extLst>
              <a:ext uri="{FF2B5EF4-FFF2-40B4-BE49-F238E27FC236}">
                <a16:creationId xmlns:a16="http://schemas.microsoft.com/office/drawing/2014/main" id="{735A2251-4ED3-BD37-964B-DC8098721FAF}"/>
              </a:ext>
            </a:extLst>
          </p:cNvPr>
          <p:cNvPicPr>
            <a:picLocks noChangeAspect="1"/>
          </p:cNvPicPr>
          <p:nvPr userDrawn="1"/>
        </p:nvPicPr>
        <p:blipFill rotWithShape="1">
          <a:blip r:embed="rId14"/>
          <a:srcRect r="34471"/>
          <a:stretch/>
        </p:blipFill>
        <p:spPr>
          <a:xfrm>
            <a:off x="4716016" y="-157977"/>
            <a:ext cx="4427984" cy="3151014"/>
          </a:xfrm>
          <a:prstGeom prst="rect">
            <a:avLst/>
          </a:prstGeom>
        </p:spPr>
      </p:pic>
      <p:pic>
        <p:nvPicPr>
          <p:cNvPr id="23" name="Grafik 22">
            <a:extLst>
              <a:ext uri="{FF2B5EF4-FFF2-40B4-BE49-F238E27FC236}">
                <a16:creationId xmlns:a16="http://schemas.microsoft.com/office/drawing/2014/main" id="{88CD1580-CA09-1D83-1BA3-7109A114EC5D}"/>
              </a:ext>
            </a:extLst>
          </p:cNvPr>
          <p:cNvPicPr>
            <a:picLocks noChangeAspect="1"/>
          </p:cNvPicPr>
          <p:nvPr userDrawn="1"/>
        </p:nvPicPr>
        <p:blipFill rotWithShape="1">
          <a:blip r:embed="rId15"/>
          <a:srcRect l="-1560" t="-9944" r="1697" b="11264"/>
          <a:stretch/>
        </p:blipFill>
        <p:spPr>
          <a:xfrm>
            <a:off x="4535488" y="3284984"/>
            <a:ext cx="4608512" cy="3573016"/>
          </a:xfrm>
          <a:prstGeom prst="rect">
            <a:avLst/>
          </a:prstGeom>
        </p:spPr>
      </p:pic>
      <p:pic>
        <p:nvPicPr>
          <p:cNvPr id="9" name="Grafik 8" descr="Ein Bild, das Boden, draußen, Natur, Rock enthält.&#10;&#10;Automatisch generierte Beschreibung">
            <a:extLst>
              <a:ext uri="{FF2B5EF4-FFF2-40B4-BE49-F238E27FC236}">
                <a16:creationId xmlns:a16="http://schemas.microsoft.com/office/drawing/2014/main" id="{984147BD-088C-9311-F6BD-1E82C3CD8B16}"/>
              </a:ext>
            </a:extLst>
          </p:cNvPr>
          <p:cNvPicPr>
            <a:picLocks noChangeAspect="1"/>
          </p:cNvPicPr>
          <p:nvPr userDrawn="1"/>
        </p:nvPicPr>
        <p:blipFill>
          <a:blip r:embed="rId16">
            <a:alphaModFix amt="80000"/>
            <a:extLst>
              <a:ext uri="{BEBA8EAE-BF5A-486C-A8C5-ECC9F3942E4B}">
                <a14:imgProps xmlns:a14="http://schemas.microsoft.com/office/drawing/2010/main">
                  <a14:imgLayer r:embed="rId1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de-DE" dirty="0" err="1"/>
              <a:t>Klicken</a:t>
            </a:r>
            <a:r>
              <a:rPr lang="en-GB" altLang="de-DE" dirty="0"/>
              <a:t> </a:t>
            </a:r>
            <a:r>
              <a:rPr lang="en-GB" altLang="de-DE" dirty="0" err="1"/>
              <a:t>Sie</a:t>
            </a:r>
            <a:r>
              <a:rPr lang="en-GB" altLang="de-DE" dirty="0"/>
              <a:t>, um das </a:t>
            </a:r>
            <a:r>
              <a:rPr lang="en-GB" altLang="de-DE" dirty="0" err="1"/>
              <a:t>Titelformat</a:t>
            </a:r>
            <a:r>
              <a:rPr lang="en-GB" altLang="de-DE" dirty="0"/>
              <a:t> </a:t>
            </a:r>
            <a:r>
              <a:rPr lang="en-GB" altLang="de-DE" dirty="0" err="1"/>
              <a:t>zu</a:t>
            </a:r>
            <a:r>
              <a:rPr lang="en-GB" altLang="de-DE" dirty="0"/>
              <a:t> </a:t>
            </a:r>
            <a:r>
              <a:rPr lang="en-GB" altLang="de-DE" dirty="0" err="1"/>
              <a:t>bearbeiten</a:t>
            </a:r>
            <a:endParaRPr lang="en-GB" altLang="de-DE" dirty="0"/>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de-DE" dirty="0" err="1"/>
              <a:t>Klicken</a:t>
            </a:r>
            <a:r>
              <a:rPr lang="en-GB" altLang="de-DE" dirty="0"/>
              <a:t> </a:t>
            </a:r>
            <a:r>
              <a:rPr lang="en-GB" altLang="de-DE" dirty="0" err="1"/>
              <a:t>Sie</a:t>
            </a:r>
            <a:r>
              <a:rPr lang="en-GB" altLang="de-DE" dirty="0"/>
              <a:t>, um die </a:t>
            </a:r>
            <a:r>
              <a:rPr lang="en-GB" altLang="de-DE" dirty="0" err="1"/>
              <a:t>Formate</a:t>
            </a:r>
            <a:r>
              <a:rPr lang="en-GB" altLang="de-DE" dirty="0"/>
              <a:t> des </a:t>
            </a:r>
            <a:r>
              <a:rPr lang="en-GB" altLang="de-DE" dirty="0" err="1"/>
              <a:t>Vorlagentextes</a:t>
            </a:r>
            <a:r>
              <a:rPr lang="en-GB" altLang="de-DE" dirty="0"/>
              <a:t> </a:t>
            </a:r>
            <a:r>
              <a:rPr lang="en-GB" altLang="de-DE" dirty="0" err="1"/>
              <a:t>zu</a:t>
            </a:r>
            <a:r>
              <a:rPr lang="en-GB" altLang="de-DE" dirty="0"/>
              <a:t> </a:t>
            </a:r>
            <a:r>
              <a:rPr lang="en-GB" altLang="de-DE" dirty="0" err="1"/>
              <a:t>bearbeiten</a:t>
            </a:r>
            <a:endParaRPr lang="en-GB" altLang="de-DE" dirty="0"/>
          </a:p>
          <a:p>
            <a:pPr lvl="1"/>
            <a:r>
              <a:rPr lang="en-GB" altLang="de-DE" dirty="0" err="1"/>
              <a:t>Zweite</a:t>
            </a:r>
            <a:r>
              <a:rPr lang="en-GB" altLang="de-DE" dirty="0"/>
              <a:t> </a:t>
            </a:r>
            <a:r>
              <a:rPr lang="en-GB" altLang="de-DE" dirty="0" err="1"/>
              <a:t>Ebene</a:t>
            </a:r>
            <a:endParaRPr lang="en-GB" altLang="de-DE" dirty="0"/>
          </a:p>
          <a:p>
            <a:pPr lvl="2"/>
            <a:r>
              <a:rPr lang="en-GB" altLang="de-DE" dirty="0" err="1"/>
              <a:t>Dritte</a:t>
            </a:r>
            <a:r>
              <a:rPr lang="en-GB" altLang="de-DE" dirty="0"/>
              <a:t> </a:t>
            </a:r>
            <a:r>
              <a:rPr lang="en-GB" altLang="de-DE" dirty="0" err="1"/>
              <a:t>Ebene</a:t>
            </a:r>
            <a:endParaRPr lang="en-GB" altLang="de-DE" dirty="0"/>
          </a:p>
          <a:p>
            <a:pPr lvl="3"/>
            <a:r>
              <a:rPr lang="en-GB" altLang="de-DE" dirty="0" err="1"/>
              <a:t>Vierte</a:t>
            </a:r>
            <a:r>
              <a:rPr lang="en-GB" altLang="de-DE" dirty="0"/>
              <a:t> </a:t>
            </a:r>
            <a:r>
              <a:rPr lang="en-GB" altLang="de-DE" dirty="0" err="1"/>
              <a:t>Ebene</a:t>
            </a:r>
            <a:endParaRPr lang="en-GB" altLang="de-DE" dirty="0"/>
          </a:p>
          <a:p>
            <a:pPr lvl="4"/>
            <a:r>
              <a:rPr lang="en-GB" altLang="de-DE" dirty="0" err="1"/>
              <a:t>Fünfte</a:t>
            </a:r>
            <a:r>
              <a:rPr lang="en-GB" altLang="de-DE" dirty="0"/>
              <a:t> </a:t>
            </a:r>
            <a:r>
              <a:rPr lang="en-GB" altLang="de-DE" dirty="0" err="1"/>
              <a:t>Ebene</a:t>
            </a:r>
            <a:endParaRPr lang="en-GB" altLang="de-DE" dirty="0"/>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GB" altLang="de-DE"/>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GB" altLang="de-DE"/>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C9C9F433-B829-4825-9B3A-5B2BA37D08FB}" type="slidenum">
              <a:rPr lang="en-GB" altLang="de-DE"/>
              <a:pPr/>
              <a:t>‹Nr.›</a:t>
            </a:fld>
            <a:endParaRPr lang="en-GB" alt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rgbClr val="F7F7F7"/>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58775" indent="-358775" algn="l" rtl="0" fontAlgn="base">
        <a:spcBef>
          <a:spcPts val="0"/>
        </a:spcBef>
        <a:spcAft>
          <a:spcPts val="600"/>
        </a:spcAft>
        <a:buChar char="•"/>
        <a:defRPr sz="3200" kern="1200">
          <a:solidFill>
            <a:srgbClr val="F7F7F7"/>
          </a:solidFill>
          <a:latin typeface="+mn-lt"/>
          <a:ea typeface="+mn-ea"/>
          <a:cs typeface="+mn-cs"/>
        </a:defRPr>
      </a:lvl1pPr>
      <a:lvl2pPr marL="720000" indent="-360000" algn="l" rtl="0" fontAlgn="base">
        <a:spcBef>
          <a:spcPts val="0"/>
        </a:spcBef>
        <a:spcAft>
          <a:spcPts val="600"/>
        </a:spcAft>
        <a:buChar char="–"/>
        <a:defRPr sz="2800" kern="1200">
          <a:solidFill>
            <a:srgbClr val="F7F7F7"/>
          </a:solidFill>
          <a:latin typeface="+mn-lt"/>
          <a:ea typeface="+mn-ea"/>
          <a:cs typeface="+mn-cs"/>
        </a:defRPr>
      </a:lvl2pPr>
      <a:lvl3pPr marL="1143000" indent="-228600" algn="l" rtl="0" fontAlgn="base">
        <a:spcBef>
          <a:spcPct val="20000"/>
        </a:spcBef>
        <a:spcAft>
          <a:spcPct val="0"/>
        </a:spcAft>
        <a:buChar char="•"/>
        <a:defRPr sz="2400" kern="1200">
          <a:solidFill>
            <a:srgbClr val="F7F7F7"/>
          </a:solidFill>
          <a:latin typeface="+mn-lt"/>
          <a:ea typeface="+mn-ea"/>
          <a:cs typeface="+mn-cs"/>
        </a:defRPr>
      </a:lvl3pPr>
      <a:lvl4pPr marL="1600200" indent="-228600" algn="l" rtl="0" fontAlgn="base">
        <a:spcBef>
          <a:spcPct val="20000"/>
        </a:spcBef>
        <a:spcAft>
          <a:spcPct val="0"/>
        </a:spcAft>
        <a:buChar char="–"/>
        <a:defRPr sz="2000" kern="1200">
          <a:solidFill>
            <a:srgbClr val="F7F7F7"/>
          </a:solidFill>
          <a:latin typeface="+mn-lt"/>
          <a:ea typeface="+mn-ea"/>
          <a:cs typeface="+mn-cs"/>
        </a:defRPr>
      </a:lvl4pPr>
      <a:lvl5pPr marL="2057400" indent="-228600" algn="l" rtl="0" fontAlgn="base">
        <a:spcBef>
          <a:spcPct val="20000"/>
        </a:spcBef>
        <a:spcAft>
          <a:spcPct val="0"/>
        </a:spcAft>
        <a:buChar char="»"/>
        <a:defRPr sz="2000" kern="1200">
          <a:solidFill>
            <a:srgbClr val="F7F7F7"/>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Ein Bild, das Boden, draußen, Natur, Rock enthält.&#10;&#10;Automatisch generierte Beschreibung">
            <a:extLst>
              <a:ext uri="{FF2B5EF4-FFF2-40B4-BE49-F238E27FC236}">
                <a16:creationId xmlns:a16="http://schemas.microsoft.com/office/drawing/2014/main" id="{1FECE33B-3D97-E384-304D-F9E6377D1F12}"/>
              </a:ext>
            </a:extLst>
          </p:cNvPr>
          <p:cNvPicPr>
            <a:picLocks noChangeAspect="1"/>
          </p:cNvPicPr>
          <p:nvPr/>
        </p:nvPicPr>
        <p:blipFill>
          <a:blip r:embed="rId3">
            <a:alphaModFix/>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el 3"/>
          <p:cNvSpPr>
            <a:spLocks noGrp="1"/>
          </p:cNvSpPr>
          <p:nvPr>
            <p:ph type="ctrTitle"/>
          </p:nvPr>
        </p:nvSpPr>
        <p:spPr>
          <a:xfrm>
            <a:off x="251520" y="2516144"/>
            <a:ext cx="8640960" cy="3145104"/>
          </a:xfrm>
        </p:spPr>
        <p:txBody>
          <a:bodyPr/>
          <a:lstStyle/>
          <a:p>
            <a:br>
              <a:rPr lang="en-GB" sz="5600" dirty="0">
                <a:solidFill>
                  <a:srgbClr val="ECECEC"/>
                </a:solidFill>
              </a:rPr>
            </a:br>
            <a:br>
              <a:rPr lang="en-GB" sz="1200" dirty="0">
                <a:solidFill>
                  <a:srgbClr val="ECECEC"/>
                </a:solidFill>
              </a:rPr>
            </a:br>
            <a:br>
              <a:rPr lang="en-GB" sz="1200" dirty="0">
                <a:solidFill>
                  <a:srgbClr val="ECECEC"/>
                </a:solidFill>
              </a:rPr>
            </a:br>
            <a:br>
              <a:rPr lang="en-GB" sz="1200" dirty="0">
                <a:solidFill>
                  <a:srgbClr val="ECECEC"/>
                </a:solidFill>
              </a:rPr>
            </a:br>
            <a:br>
              <a:rPr lang="en-GB" sz="1200" dirty="0">
                <a:solidFill>
                  <a:srgbClr val="ECECEC"/>
                </a:solidFill>
              </a:rPr>
            </a:br>
            <a:r>
              <a:rPr lang="en-GB" sz="4800" dirty="0">
                <a:solidFill>
                  <a:srgbClr val="ECECEC"/>
                </a:solidFill>
              </a:rPr>
              <a:t>Talking about the future of vaquitas, okapis, and musk deer </a:t>
            </a:r>
            <a:br>
              <a:rPr lang="en-GB" sz="5400" dirty="0">
                <a:solidFill>
                  <a:srgbClr val="ECECEC"/>
                </a:solidFill>
              </a:rPr>
            </a:br>
            <a:r>
              <a:rPr lang="en-GB" sz="2400" dirty="0">
                <a:solidFill>
                  <a:srgbClr val="ECECEC"/>
                </a:solidFill>
              </a:rPr>
              <a:t>The discursive construction of time and temporalities in connection with the IUCN labels ‘critically endangered’, ‘endangered’ and ‘vulnerable’</a:t>
            </a:r>
            <a:br>
              <a:rPr lang="en-GB" sz="2400" dirty="0">
                <a:solidFill>
                  <a:srgbClr val="ECECEC"/>
                </a:solidFill>
              </a:rPr>
            </a:br>
            <a:endParaRPr lang="en-GB" sz="2400" dirty="0">
              <a:solidFill>
                <a:srgbClr val="ECECEC"/>
              </a:solidFill>
            </a:endParaRPr>
          </a:p>
        </p:txBody>
      </p:sp>
      <p:sp>
        <p:nvSpPr>
          <p:cNvPr id="5" name="Untertitel 4"/>
          <p:cNvSpPr>
            <a:spLocks noGrp="1"/>
          </p:cNvSpPr>
          <p:nvPr>
            <p:ph type="subTitle" idx="1"/>
          </p:nvPr>
        </p:nvSpPr>
        <p:spPr>
          <a:xfrm>
            <a:off x="1143000" y="5661248"/>
            <a:ext cx="6858000" cy="748680"/>
          </a:xfrm>
        </p:spPr>
        <p:txBody>
          <a:bodyPr/>
          <a:lstStyle/>
          <a:p>
            <a:r>
              <a:rPr lang="en-GB" sz="2800"/>
              <a:t>Georg Marko</a:t>
            </a:r>
          </a:p>
          <a:p>
            <a:r>
              <a:rPr lang="en-GB" sz="2800"/>
              <a:t>English Department, Uni Graz</a:t>
            </a:r>
            <a:endParaRPr lang="en-GB" sz="2800" dirty="0"/>
          </a:p>
        </p:txBody>
      </p:sp>
      <p:pic>
        <p:nvPicPr>
          <p:cNvPr id="10" name="Grafik 9" descr="Ein Bild, das Säugetier, Wasser, Meeressäuger, Delphin enthält.&#10;&#10;Automatisch generierte Beschreibung">
            <a:extLst>
              <a:ext uri="{FF2B5EF4-FFF2-40B4-BE49-F238E27FC236}">
                <a16:creationId xmlns:a16="http://schemas.microsoft.com/office/drawing/2014/main" id="{F4038DE3-FCCA-141D-83B9-BA5BC69E507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4991" r="19300" b="1575"/>
          <a:stretch/>
        </p:blipFill>
        <p:spPr>
          <a:xfrm>
            <a:off x="395536" y="448072"/>
            <a:ext cx="2612976" cy="1620000"/>
          </a:xfrm>
          <a:prstGeom prst="rect">
            <a:avLst/>
          </a:prstGeom>
        </p:spPr>
      </p:pic>
      <p:pic>
        <p:nvPicPr>
          <p:cNvPr id="12" name="Grafik 11" descr="Ein Bild, das Gras, draußen, Baum, Säugetier enthält.&#10;&#10;Automatisch generierte Beschreibung">
            <a:extLst>
              <a:ext uri="{FF2B5EF4-FFF2-40B4-BE49-F238E27FC236}">
                <a16:creationId xmlns:a16="http://schemas.microsoft.com/office/drawing/2014/main" id="{E65C277A-E806-104E-A232-5B0CAB568EB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r="131" b="7154"/>
          <a:stretch/>
        </p:blipFill>
        <p:spPr>
          <a:xfrm>
            <a:off x="3269050" y="448072"/>
            <a:ext cx="2612976" cy="1620000"/>
          </a:xfrm>
          <a:prstGeom prst="rect">
            <a:avLst/>
          </a:prstGeom>
        </p:spPr>
      </p:pic>
      <p:pic>
        <p:nvPicPr>
          <p:cNvPr id="16" name="Grafik 15" descr="Ein Bild, das Säugetier, draußen, Gras, Wild enthält.&#10;&#10;Automatisch generierte Beschreibung">
            <a:extLst>
              <a:ext uri="{FF2B5EF4-FFF2-40B4-BE49-F238E27FC236}">
                <a16:creationId xmlns:a16="http://schemas.microsoft.com/office/drawing/2014/main" id="{FD64E865-4C40-F7FB-FCDE-0C770250730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6692"/>
          <a:stretch/>
        </p:blipFill>
        <p:spPr>
          <a:xfrm>
            <a:off x="6142565" y="448072"/>
            <a:ext cx="2605899" cy="1620000"/>
          </a:xfrm>
          <a:prstGeom prst="rect">
            <a:avLst/>
          </a:prstGeom>
        </p:spPr>
      </p:pic>
    </p:spTree>
    <p:extLst>
      <p:ext uri="{BB962C8B-B14F-4D97-AF65-F5344CB8AC3E}">
        <p14:creationId xmlns:p14="http://schemas.microsoft.com/office/powerpoint/2010/main" val="2940941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367C1A-54FE-5579-F96F-1FE5EA6D4110}"/>
              </a:ext>
            </a:extLst>
          </p:cNvPr>
          <p:cNvSpPr>
            <a:spLocks noGrp="1"/>
          </p:cNvSpPr>
          <p:nvPr>
            <p:ph type="title"/>
          </p:nvPr>
        </p:nvSpPr>
        <p:spPr/>
        <p:txBody>
          <a:bodyPr/>
          <a:lstStyle/>
          <a:p>
            <a:endParaRPr lang="en-GB"/>
          </a:p>
        </p:txBody>
      </p:sp>
      <p:sp>
        <p:nvSpPr>
          <p:cNvPr id="3" name="Inhaltsplatzhalter 2">
            <a:extLst>
              <a:ext uri="{FF2B5EF4-FFF2-40B4-BE49-F238E27FC236}">
                <a16:creationId xmlns:a16="http://schemas.microsoft.com/office/drawing/2014/main" id="{4AF7E0DC-4EC8-A615-2189-CE8439A5CB8C}"/>
              </a:ext>
            </a:extLst>
          </p:cNvPr>
          <p:cNvSpPr>
            <a:spLocks noGrp="1"/>
          </p:cNvSpPr>
          <p:nvPr>
            <p:ph idx="1"/>
          </p:nvPr>
        </p:nvSpPr>
        <p:spPr/>
        <p:txBody>
          <a:bodyPr/>
          <a:lstStyle/>
          <a:p>
            <a:pPr marL="0" indent="0" algn="ctr">
              <a:buNone/>
            </a:pPr>
            <a:r>
              <a:rPr lang="en-GB" dirty="0"/>
              <a:t>http://georgmarko.com</a:t>
            </a:r>
          </a:p>
          <a:p>
            <a:pPr marL="0" indent="0">
              <a:buNone/>
            </a:pPr>
            <a:endParaRPr lang="en-GB" dirty="0"/>
          </a:p>
        </p:txBody>
      </p:sp>
    </p:spTree>
    <p:extLst>
      <p:ext uri="{BB962C8B-B14F-4D97-AF65-F5344CB8AC3E}">
        <p14:creationId xmlns:p14="http://schemas.microsoft.com/office/powerpoint/2010/main" val="3854869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68DF57-93F2-B604-EC50-53F1ABAB1511}"/>
              </a:ext>
            </a:extLst>
          </p:cNvPr>
          <p:cNvSpPr>
            <a:spLocks noGrp="1"/>
          </p:cNvSpPr>
          <p:nvPr>
            <p:ph type="title"/>
          </p:nvPr>
        </p:nvSpPr>
        <p:spPr/>
        <p:txBody>
          <a:bodyPr/>
          <a:lstStyle/>
          <a:p>
            <a:r>
              <a:rPr lang="en-GB" dirty="0"/>
              <a:t>This is about…</a:t>
            </a:r>
          </a:p>
        </p:txBody>
      </p:sp>
      <p:sp>
        <p:nvSpPr>
          <p:cNvPr id="3" name="Inhaltsplatzhalter 2">
            <a:extLst>
              <a:ext uri="{FF2B5EF4-FFF2-40B4-BE49-F238E27FC236}">
                <a16:creationId xmlns:a16="http://schemas.microsoft.com/office/drawing/2014/main" id="{D58B43FC-5013-4415-8731-83417E1ABEF2}"/>
              </a:ext>
            </a:extLst>
          </p:cNvPr>
          <p:cNvSpPr>
            <a:spLocks noGrp="1"/>
          </p:cNvSpPr>
          <p:nvPr>
            <p:ph idx="1"/>
          </p:nvPr>
        </p:nvSpPr>
        <p:spPr/>
        <p:txBody>
          <a:bodyPr/>
          <a:lstStyle/>
          <a:p>
            <a:pPr marL="0" indent="0">
              <a:buNone/>
            </a:pPr>
            <a:r>
              <a:rPr lang="en-GB" dirty="0"/>
              <a:t>… our perspective on endangered animals and the risk of extinction and thus about the future of biodiversity, as constructed in and through language use.</a:t>
            </a:r>
          </a:p>
        </p:txBody>
      </p:sp>
    </p:spTree>
    <p:extLst>
      <p:ext uri="{BB962C8B-B14F-4D97-AF65-F5344CB8AC3E}">
        <p14:creationId xmlns:p14="http://schemas.microsoft.com/office/powerpoint/2010/main" val="459354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01E3C4B-DD30-A99B-7A1D-615C8AF8245C}"/>
              </a:ext>
            </a:extLst>
          </p:cNvPr>
          <p:cNvSpPr>
            <a:spLocks noGrp="1"/>
          </p:cNvSpPr>
          <p:nvPr>
            <p:ph idx="1"/>
          </p:nvPr>
        </p:nvSpPr>
        <p:spPr>
          <a:xfrm>
            <a:off x="0" y="0"/>
            <a:ext cx="9144000" cy="6858000"/>
          </a:xfrm>
        </p:spPr>
        <p:txBody>
          <a:bodyPr/>
          <a:lstStyle/>
          <a:p>
            <a:pPr marL="0" lvl="1" indent="0">
              <a:buNone/>
            </a:pPr>
            <a:r>
              <a:rPr lang="en-GB" sz="2400" i="1" dirty="0"/>
              <a:t>Its </a:t>
            </a:r>
            <a:r>
              <a:rPr lang="en-GB" sz="2400" dirty="0"/>
              <a:t>[Lord Howe island stick-insect] </a:t>
            </a:r>
            <a:r>
              <a:rPr lang="en-GB" sz="2400" i="1" dirty="0"/>
              <a:t>continued survival is far from secure. The population is exceptionally small, has an extremely restricted distribution and occupies habitat that appears to be suboptimal. Consequently, the species faces a very high risk of extinction through random stochastic events. Now that the existence and exact location of the population are known, the species is also a potential target for illegal poaching by unscrupulous insect collectors. </a:t>
            </a:r>
            <a:r>
              <a:rPr lang="en-GB" sz="2400" dirty="0"/>
              <a:t>[…]</a:t>
            </a:r>
            <a:r>
              <a:rPr lang="en-GB" sz="2400" i="1" dirty="0"/>
              <a:t> The habitat occupied by D. </a:t>
            </a:r>
            <a:r>
              <a:rPr lang="en-GB" sz="2400" dirty="0"/>
              <a:t>[</a:t>
            </a:r>
            <a:r>
              <a:rPr lang="en-GB" sz="2400" dirty="0" err="1"/>
              <a:t>Dryococelus</a:t>
            </a:r>
            <a:r>
              <a:rPr lang="en-GB" sz="2400" dirty="0"/>
              <a:t>]</a:t>
            </a:r>
            <a:r>
              <a:rPr lang="en-GB" sz="2400" i="1" dirty="0"/>
              <a:t> australis is extremely fragile and unstable, consequently any disturbance may have catastrophic consequences for the species.</a:t>
            </a:r>
          </a:p>
          <a:p>
            <a:pPr marL="0" lvl="1" indent="0">
              <a:buNone/>
            </a:pPr>
            <a:endParaRPr lang="en-GB" sz="2400" i="1" dirty="0"/>
          </a:p>
          <a:p>
            <a:pPr marL="0" indent="0">
              <a:buNone/>
            </a:pPr>
            <a:r>
              <a:rPr lang="en-GB" sz="2400" i="1" dirty="0"/>
              <a:t>They’re anticipating that our feathery friends are going to have a pretty decent breeding season this summer and preparation has been in full swing. The team’s been busy planning for this breeding season since 2016 with regular health checks for the birds and collecting data, and now it’s all systems go. </a:t>
            </a:r>
          </a:p>
        </p:txBody>
      </p:sp>
    </p:spTree>
    <p:extLst>
      <p:ext uri="{BB962C8B-B14F-4D97-AF65-F5344CB8AC3E}">
        <p14:creationId xmlns:p14="http://schemas.microsoft.com/office/powerpoint/2010/main" val="2792157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01E3C4B-DD30-A99B-7A1D-615C8AF8245C}"/>
              </a:ext>
            </a:extLst>
          </p:cNvPr>
          <p:cNvSpPr>
            <a:spLocks noGrp="1"/>
          </p:cNvSpPr>
          <p:nvPr>
            <p:ph idx="1"/>
          </p:nvPr>
        </p:nvSpPr>
        <p:spPr>
          <a:xfrm>
            <a:off x="0" y="0"/>
            <a:ext cx="9144000" cy="6858000"/>
          </a:xfrm>
        </p:spPr>
        <p:txBody>
          <a:bodyPr/>
          <a:lstStyle/>
          <a:p>
            <a:pPr marL="0" lvl="1" indent="0">
              <a:buNone/>
            </a:pPr>
            <a:r>
              <a:rPr lang="en-GB" sz="2400" i="1" dirty="0"/>
              <a:t>Its </a:t>
            </a:r>
            <a:r>
              <a:rPr lang="en-GB" sz="2400" dirty="0"/>
              <a:t>[Lord Howe island stick-insect] </a:t>
            </a:r>
            <a:r>
              <a:rPr lang="en-GB" sz="2400" i="1" dirty="0">
                <a:solidFill>
                  <a:srgbClr val="FF0000"/>
                </a:solidFill>
              </a:rPr>
              <a:t>continued survival</a:t>
            </a:r>
            <a:r>
              <a:rPr lang="en-GB" sz="2400" i="1" dirty="0"/>
              <a:t> is far from secure. The population is exceptionally small, has an extremely restricted distribution and occupies habitat that appears to be suboptimal. Consequently, the species faces a very high </a:t>
            </a:r>
            <a:r>
              <a:rPr lang="en-GB" sz="2400" i="1" dirty="0">
                <a:solidFill>
                  <a:srgbClr val="FF0000"/>
                </a:solidFill>
              </a:rPr>
              <a:t>risk of extinction </a:t>
            </a:r>
            <a:r>
              <a:rPr lang="en-GB" sz="2400" i="1" dirty="0"/>
              <a:t>through random stochastic events. Now that the existence and exact location of the population are known, the species is also a </a:t>
            </a:r>
            <a:r>
              <a:rPr lang="en-GB" sz="2400" i="1" dirty="0">
                <a:solidFill>
                  <a:srgbClr val="FF0000"/>
                </a:solidFill>
              </a:rPr>
              <a:t>potential target </a:t>
            </a:r>
            <a:r>
              <a:rPr lang="en-GB" sz="2400" i="1" dirty="0"/>
              <a:t>for illegal poaching by unscrupulous insect collectors. </a:t>
            </a:r>
            <a:r>
              <a:rPr lang="en-GB" sz="2400" dirty="0"/>
              <a:t>[…]</a:t>
            </a:r>
            <a:r>
              <a:rPr lang="en-GB" sz="2400" i="1" dirty="0"/>
              <a:t> The habitat occupied by D. </a:t>
            </a:r>
            <a:r>
              <a:rPr lang="en-GB" sz="2400" dirty="0"/>
              <a:t>[</a:t>
            </a:r>
            <a:r>
              <a:rPr lang="en-GB" sz="2400" dirty="0" err="1"/>
              <a:t>Dryococelus</a:t>
            </a:r>
            <a:r>
              <a:rPr lang="en-GB" sz="2400" dirty="0"/>
              <a:t>]</a:t>
            </a:r>
            <a:r>
              <a:rPr lang="en-GB" sz="2400" i="1" dirty="0"/>
              <a:t> australis is extremely fragile and unstable, consequently any disturbance may have </a:t>
            </a:r>
            <a:r>
              <a:rPr lang="en-GB" sz="2400" i="1" dirty="0">
                <a:solidFill>
                  <a:srgbClr val="F7F7F7"/>
                </a:solidFill>
              </a:rPr>
              <a:t>catastrophic</a:t>
            </a:r>
            <a:r>
              <a:rPr lang="en-GB" sz="2400" i="1" dirty="0">
                <a:solidFill>
                  <a:srgbClr val="FF0000"/>
                </a:solidFill>
              </a:rPr>
              <a:t> consequences </a:t>
            </a:r>
            <a:r>
              <a:rPr lang="en-GB" sz="2400" i="1" dirty="0"/>
              <a:t>for the species.</a:t>
            </a:r>
          </a:p>
          <a:p>
            <a:pPr marL="0" lvl="1" indent="0">
              <a:buNone/>
            </a:pPr>
            <a:endParaRPr lang="en-GB" sz="2400" i="1" dirty="0"/>
          </a:p>
          <a:p>
            <a:pPr marL="0" indent="0">
              <a:buNone/>
            </a:pPr>
            <a:r>
              <a:rPr lang="en-GB" sz="2400" i="1" dirty="0"/>
              <a:t>They’re </a:t>
            </a:r>
            <a:r>
              <a:rPr lang="en-GB" sz="2400" i="1" dirty="0">
                <a:solidFill>
                  <a:srgbClr val="FF0000"/>
                </a:solidFill>
              </a:rPr>
              <a:t>anticipating</a:t>
            </a:r>
            <a:r>
              <a:rPr lang="en-GB" sz="2400" i="1" dirty="0"/>
              <a:t> that our feathery friends </a:t>
            </a:r>
            <a:r>
              <a:rPr lang="en-GB" sz="2400" i="1" dirty="0">
                <a:solidFill>
                  <a:srgbClr val="FF0000"/>
                </a:solidFill>
              </a:rPr>
              <a:t>are going to have </a:t>
            </a:r>
            <a:r>
              <a:rPr lang="en-GB" sz="2400" i="1" dirty="0"/>
              <a:t>a pretty decent breeding season this summer and </a:t>
            </a:r>
            <a:r>
              <a:rPr lang="en-GB" sz="2400" i="1" dirty="0">
                <a:solidFill>
                  <a:srgbClr val="FF0000"/>
                </a:solidFill>
              </a:rPr>
              <a:t>preparation</a:t>
            </a:r>
            <a:r>
              <a:rPr lang="en-GB" sz="2400" i="1" dirty="0"/>
              <a:t> has been in full swing. The team’s been busy </a:t>
            </a:r>
            <a:r>
              <a:rPr lang="en-GB" sz="2400" i="1" dirty="0">
                <a:solidFill>
                  <a:srgbClr val="FF0000"/>
                </a:solidFill>
              </a:rPr>
              <a:t>planning</a:t>
            </a:r>
            <a:r>
              <a:rPr lang="en-GB" sz="2400" i="1" dirty="0"/>
              <a:t> for this breeding season since 2016 with regular health checks for the birds and collecting data, and now it’s all systems go. </a:t>
            </a:r>
          </a:p>
        </p:txBody>
      </p:sp>
    </p:spTree>
    <p:extLst>
      <p:ext uri="{BB962C8B-B14F-4D97-AF65-F5344CB8AC3E}">
        <p14:creationId xmlns:p14="http://schemas.microsoft.com/office/powerpoint/2010/main" val="1972098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01E3C4B-DD30-A99B-7A1D-615C8AF8245C}"/>
              </a:ext>
            </a:extLst>
          </p:cNvPr>
          <p:cNvSpPr>
            <a:spLocks noGrp="1"/>
          </p:cNvSpPr>
          <p:nvPr>
            <p:ph idx="1"/>
          </p:nvPr>
        </p:nvSpPr>
        <p:spPr>
          <a:xfrm>
            <a:off x="0" y="0"/>
            <a:ext cx="9144000" cy="6858000"/>
          </a:xfrm>
        </p:spPr>
        <p:txBody>
          <a:bodyPr/>
          <a:lstStyle/>
          <a:p>
            <a:pPr marL="0" lvl="1" indent="0">
              <a:buNone/>
            </a:pPr>
            <a:r>
              <a:rPr lang="en-GB" sz="2400" i="1" dirty="0"/>
              <a:t>Its </a:t>
            </a:r>
            <a:r>
              <a:rPr lang="en-GB" sz="2400" dirty="0"/>
              <a:t>[Lord Howe island stick-insect] </a:t>
            </a:r>
            <a:r>
              <a:rPr lang="en-GB" sz="2400" i="1" dirty="0">
                <a:solidFill>
                  <a:srgbClr val="FF0000"/>
                </a:solidFill>
              </a:rPr>
              <a:t>continued survival</a:t>
            </a:r>
            <a:r>
              <a:rPr lang="en-GB" sz="2400" i="1" dirty="0"/>
              <a:t> is </a:t>
            </a:r>
            <a:r>
              <a:rPr lang="en-GB" sz="2400" i="1" dirty="0">
                <a:solidFill>
                  <a:srgbClr val="FFC000"/>
                </a:solidFill>
              </a:rPr>
              <a:t>far from secure</a:t>
            </a:r>
            <a:r>
              <a:rPr lang="en-GB" sz="2400" i="1" dirty="0"/>
              <a:t>. The population is </a:t>
            </a:r>
            <a:r>
              <a:rPr lang="en-GB" sz="2400" i="1" dirty="0">
                <a:solidFill>
                  <a:srgbClr val="FFC000"/>
                </a:solidFill>
              </a:rPr>
              <a:t>exceptionally small</a:t>
            </a:r>
            <a:r>
              <a:rPr lang="en-GB" sz="2400" i="1" dirty="0"/>
              <a:t>, has an </a:t>
            </a:r>
            <a:r>
              <a:rPr lang="en-GB" sz="2400" i="1" dirty="0">
                <a:solidFill>
                  <a:srgbClr val="FFC000"/>
                </a:solidFill>
              </a:rPr>
              <a:t>extremely restricted </a:t>
            </a:r>
            <a:r>
              <a:rPr lang="en-GB" sz="2400" i="1" dirty="0"/>
              <a:t>distribution and occupies habitat that appears to be </a:t>
            </a:r>
            <a:r>
              <a:rPr lang="en-GB" sz="2400" i="1" dirty="0">
                <a:solidFill>
                  <a:srgbClr val="FFC000"/>
                </a:solidFill>
              </a:rPr>
              <a:t>suboptimal</a:t>
            </a:r>
            <a:r>
              <a:rPr lang="en-GB" sz="2400" i="1" dirty="0"/>
              <a:t>. Consequently, the species faces a </a:t>
            </a:r>
            <a:r>
              <a:rPr lang="en-GB" sz="2400" i="1" dirty="0">
                <a:solidFill>
                  <a:srgbClr val="FFC000"/>
                </a:solidFill>
              </a:rPr>
              <a:t>very high </a:t>
            </a:r>
            <a:r>
              <a:rPr lang="en-GB" sz="2400" i="1" dirty="0">
                <a:solidFill>
                  <a:srgbClr val="FF0000"/>
                </a:solidFill>
              </a:rPr>
              <a:t>risk of extinction </a:t>
            </a:r>
            <a:r>
              <a:rPr lang="en-GB" sz="2400" i="1" dirty="0"/>
              <a:t>through random stochastic events. Now that the existence and exact location of the population are known, the species is also a </a:t>
            </a:r>
            <a:r>
              <a:rPr lang="en-GB" sz="2400" i="1" dirty="0">
                <a:solidFill>
                  <a:srgbClr val="FF0000"/>
                </a:solidFill>
              </a:rPr>
              <a:t>potential target </a:t>
            </a:r>
            <a:r>
              <a:rPr lang="en-GB" sz="2400" i="1" dirty="0"/>
              <a:t>for </a:t>
            </a:r>
            <a:r>
              <a:rPr lang="en-GB" sz="2400" i="1" dirty="0">
                <a:solidFill>
                  <a:srgbClr val="FFC000"/>
                </a:solidFill>
              </a:rPr>
              <a:t>illegal</a:t>
            </a:r>
            <a:r>
              <a:rPr lang="en-GB" sz="2400" i="1" dirty="0"/>
              <a:t> poaching by </a:t>
            </a:r>
            <a:r>
              <a:rPr lang="en-GB" sz="2400" i="1" dirty="0">
                <a:solidFill>
                  <a:srgbClr val="FFC000"/>
                </a:solidFill>
              </a:rPr>
              <a:t>unscrupulous</a:t>
            </a:r>
            <a:r>
              <a:rPr lang="en-GB" sz="2400" i="1" dirty="0"/>
              <a:t> insect collectors. </a:t>
            </a:r>
            <a:r>
              <a:rPr lang="en-GB" sz="2400" dirty="0"/>
              <a:t>[…]</a:t>
            </a:r>
            <a:r>
              <a:rPr lang="en-GB" sz="2400" i="1" dirty="0"/>
              <a:t> The habitat occupied by D. </a:t>
            </a:r>
            <a:r>
              <a:rPr lang="en-GB" sz="2400" dirty="0"/>
              <a:t>[</a:t>
            </a:r>
            <a:r>
              <a:rPr lang="en-GB" sz="2400" dirty="0" err="1"/>
              <a:t>Dryococelus</a:t>
            </a:r>
            <a:r>
              <a:rPr lang="en-GB" sz="2400" dirty="0"/>
              <a:t>]</a:t>
            </a:r>
            <a:r>
              <a:rPr lang="en-GB" sz="2400" i="1" dirty="0"/>
              <a:t> australis is </a:t>
            </a:r>
            <a:r>
              <a:rPr lang="en-GB" sz="2400" i="1" dirty="0">
                <a:solidFill>
                  <a:srgbClr val="FFC000"/>
                </a:solidFill>
              </a:rPr>
              <a:t>extremely fragile and unstable</a:t>
            </a:r>
            <a:r>
              <a:rPr lang="en-GB" sz="2400" i="1" dirty="0"/>
              <a:t>, consequently any disturbance may have </a:t>
            </a:r>
            <a:r>
              <a:rPr lang="en-GB" sz="2400" i="1" dirty="0">
                <a:solidFill>
                  <a:srgbClr val="FFC000"/>
                </a:solidFill>
              </a:rPr>
              <a:t>catastrophic</a:t>
            </a:r>
            <a:r>
              <a:rPr lang="en-GB" sz="2400" i="1" dirty="0">
                <a:solidFill>
                  <a:srgbClr val="FF0000"/>
                </a:solidFill>
              </a:rPr>
              <a:t> consequences </a:t>
            </a:r>
            <a:r>
              <a:rPr lang="en-GB" sz="2400" i="1" dirty="0"/>
              <a:t>for the species.</a:t>
            </a:r>
          </a:p>
          <a:p>
            <a:pPr marL="0" lvl="1" indent="0">
              <a:buNone/>
            </a:pPr>
            <a:endParaRPr lang="en-GB" sz="2400" i="1" dirty="0"/>
          </a:p>
          <a:p>
            <a:pPr marL="0" indent="0">
              <a:buNone/>
            </a:pPr>
            <a:r>
              <a:rPr lang="en-GB" sz="2400" i="1" dirty="0"/>
              <a:t>They’re </a:t>
            </a:r>
            <a:r>
              <a:rPr lang="en-GB" sz="2400" i="1" dirty="0">
                <a:solidFill>
                  <a:srgbClr val="FF0000"/>
                </a:solidFill>
              </a:rPr>
              <a:t>anticipating</a:t>
            </a:r>
            <a:r>
              <a:rPr lang="en-GB" sz="2400" i="1" dirty="0"/>
              <a:t> that our feathery friends </a:t>
            </a:r>
            <a:r>
              <a:rPr lang="en-GB" sz="2400" i="1" dirty="0">
                <a:solidFill>
                  <a:srgbClr val="FF0000"/>
                </a:solidFill>
              </a:rPr>
              <a:t>are going to have </a:t>
            </a:r>
            <a:r>
              <a:rPr lang="en-GB" sz="2400" i="1" dirty="0"/>
              <a:t>a </a:t>
            </a:r>
            <a:r>
              <a:rPr lang="en-GB" sz="2400" i="1" dirty="0">
                <a:solidFill>
                  <a:srgbClr val="FFC000"/>
                </a:solidFill>
              </a:rPr>
              <a:t>pretty decent</a:t>
            </a:r>
            <a:r>
              <a:rPr lang="en-GB" sz="2400" i="1" dirty="0"/>
              <a:t> breeding season this summer and </a:t>
            </a:r>
            <a:r>
              <a:rPr lang="en-GB" sz="2400" i="1" dirty="0">
                <a:solidFill>
                  <a:srgbClr val="FF0000"/>
                </a:solidFill>
              </a:rPr>
              <a:t>preparation</a:t>
            </a:r>
            <a:r>
              <a:rPr lang="en-GB" sz="2400" i="1" dirty="0"/>
              <a:t> has been </a:t>
            </a:r>
            <a:r>
              <a:rPr lang="en-GB" sz="2400" i="1" dirty="0">
                <a:solidFill>
                  <a:srgbClr val="FFC000"/>
                </a:solidFill>
              </a:rPr>
              <a:t>in full swing</a:t>
            </a:r>
            <a:r>
              <a:rPr lang="en-GB" sz="2400" i="1" dirty="0"/>
              <a:t>. The team’s been busy </a:t>
            </a:r>
            <a:r>
              <a:rPr lang="en-GB" sz="2400" i="1" dirty="0">
                <a:solidFill>
                  <a:srgbClr val="FF0000"/>
                </a:solidFill>
              </a:rPr>
              <a:t>planning</a:t>
            </a:r>
            <a:r>
              <a:rPr lang="en-GB" sz="2400" i="1" dirty="0"/>
              <a:t> for this breeding season since 2016 with regular health checks for the birds and collecting data, and now it’s </a:t>
            </a:r>
            <a:r>
              <a:rPr lang="en-GB" sz="2400" i="1" dirty="0">
                <a:solidFill>
                  <a:srgbClr val="FFC000"/>
                </a:solidFill>
              </a:rPr>
              <a:t>all systems go</a:t>
            </a:r>
            <a:r>
              <a:rPr lang="en-GB" sz="2400" i="1" dirty="0"/>
              <a:t>. </a:t>
            </a:r>
          </a:p>
        </p:txBody>
      </p:sp>
    </p:spTree>
    <p:extLst>
      <p:ext uri="{BB962C8B-B14F-4D97-AF65-F5344CB8AC3E}">
        <p14:creationId xmlns:p14="http://schemas.microsoft.com/office/powerpoint/2010/main" val="2413968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01E3C4B-DD30-A99B-7A1D-615C8AF8245C}"/>
              </a:ext>
            </a:extLst>
          </p:cNvPr>
          <p:cNvSpPr>
            <a:spLocks noGrp="1"/>
          </p:cNvSpPr>
          <p:nvPr>
            <p:ph idx="1"/>
          </p:nvPr>
        </p:nvSpPr>
        <p:spPr>
          <a:xfrm>
            <a:off x="0" y="0"/>
            <a:ext cx="9144000" cy="6858000"/>
          </a:xfrm>
        </p:spPr>
        <p:txBody>
          <a:bodyPr/>
          <a:lstStyle/>
          <a:p>
            <a:pPr marL="0" lvl="1" indent="0">
              <a:buNone/>
            </a:pPr>
            <a:r>
              <a:rPr lang="en-GB" sz="2400" i="1" dirty="0"/>
              <a:t>Its </a:t>
            </a:r>
            <a:r>
              <a:rPr lang="en-GB" sz="2400" dirty="0"/>
              <a:t>[Lord Howe island stick-insect] </a:t>
            </a:r>
            <a:r>
              <a:rPr lang="en-GB" sz="2400" i="1" dirty="0">
                <a:solidFill>
                  <a:srgbClr val="FF0000"/>
                </a:solidFill>
              </a:rPr>
              <a:t>continued survival</a:t>
            </a:r>
            <a:r>
              <a:rPr lang="en-GB" sz="2400" i="1" dirty="0"/>
              <a:t> is </a:t>
            </a:r>
            <a:r>
              <a:rPr lang="en-GB" sz="2400" i="1" dirty="0">
                <a:solidFill>
                  <a:srgbClr val="FFC000"/>
                </a:solidFill>
              </a:rPr>
              <a:t>far from secure</a:t>
            </a:r>
            <a:r>
              <a:rPr lang="en-GB" sz="2400" i="1" dirty="0"/>
              <a:t>. The </a:t>
            </a:r>
            <a:r>
              <a:rPr lang="en-GB" sz="2400" i="1" dirty="0">
                <a:solidFill>
                  <a:srgbClr val="FF99FF"/>
                </a:solidFill>
              </a:rPr>
              <a:t>population</a:t>
            </a:r>
            <a:r>
              <a:rPr lang="en-GB" sz="2400" i="1" dirty="0"/>
              <a:t> is </a:t>
            </a:r>
            <a:r>
              <a:rPr lang="en-GB" sz="2400" i="1" dirty="0">
                <a:solidFill>
                  <a:srgbClr val="FFC000"/>
                </a:solidFill>
              </a:rPr>
              <a:t>exceptionally small</a:t>
            </a:r>
            <a:r>
              <a:rPr lang="en-GB" sz="2400" i="1" dirty="0"/>
              <a:t>, has an </a:t>
            </a:r>
            <a:r>
              <a:rPr lang="en-GB" sz="2400" i="1" dirty="0">
                <a:solidFill>
                  <a:srgbClr val="FFC000"/>
                </a:solidFill>
              </a:rPr>
              <a:t>extremely restricted </a:t>
            </a:r>
            <a:r>
              <a:rPr lang="en-GB" sz="2400" i="1" dirty="0"/>
              <a:t>distribution and occupies habitat that appears to be </a:t>
            </a:r>
            <a:r>
              <a:rPr lang="en-GB" sz="2400" i="1" dirty="0">
                <a:solidFill>
                  <a:srgbClr val="FFC000"/>
                </a:solidFill>
              </a:rPr>
              <a:t>suboptimal</a:t>
            </a:r>
            <a:r>
              <a:rPr lang="en-GB" sz="2400" i="1" dirty="0"/>
              <a:t>. Consequently, the </a:t>
            </a:r>
            <a:r>
              <a:rPr lang="en-GB" sz="2400" i="1" dirty="0">
                <a:solidFill>
                  <a:srgbClr val="FF99FF"/>
                </a:solidFill>
              </a:rPr>
              <a:t>species</a:t>
            </a:r>
            <a:r>
              <a:rPr lang="en-GB" sz="2400" i="1" dirty="0"/>
              <a:t> faces a </a:t>
            </a:r>
            <a:r>
              <a:rPr lang="en-GB" sz="2400" i="1" dirty="0">
                <a:solidFill>
                  <a:srgbClr val="FFC000"/>
                </a:solidFill>
              </a:rPr>
              <a:t>very high </a:t>
            </a:r>
            <a:r>
              <a:rPr lang="en-GB" sz="2400" i="1" dirty="0">
                <a:solidFill>
                  <a:srgbClr val="FF0000"/>
                </a:solidFill>
              </a:rPr>
              <a:t>risk of extinction </a:t>
            </a:r>
            <a:r>
              <a:rPr lang="en-GB" sz="2400" i="1" dirty="0"/>
              <a:t>through random stochastic events. Now that the existence and exact location of the </a:t>
            </a:r>
            <a:r>
              <a:rPr lang="en-GB" sz="2400" i="1" dirty="0">
                <a:solidFill>
                  <a:srgbClr val="FF99FF"/>
                </a:solidFill>
              </a:rPr>
              <a:t>population</a:t>
            </a:r>
            <a:r>
              <a:rPr lang="en-GB" sz="2400" i="1" dirty="0"/>
              <a:t> are known, the </a:t>
            </a:r>
            <a:r>
              <a:rPr lang="en-GB" sz="2400" i="1" dirty="0">
                <a:solidFill>
                  <a:srgbClr val="FF99FF"/>
                </a:solidFill>
              </a:rPr>
              <a:t>species</a:t>
            </a:r>
            <a:r>
              <a:rPr lang="en-GB" sz="2400" i="1" dirty="0"/>
              <a:t> is also a </a:t>
            </a:r>
            <a:r>
              <a:rPr lang="en-GB" sz="2400" i="1" dirty="0">
                <a:solidFill>
                  <a:srgbClr val="FF0000"/>
                </a:solidFill>
              </a:rPr>
              <a:t>potential target </a:t>
            </a:r>
            <a:r>
              <a:rPr lang="en-GB" sz="2400" i="1" dirty="0"/>
              <a:t>for </a:t>
            </a:r>
            <a:r>
              <a:rPr lang="en-GB" sz="2400" i="1" dirty="0">
                <a:solidFill>
                  <a:srgbClr val="FFC000"/>
                </a:solidFill>
              </a:rPr>
              <a:t>illegal</a:t>
            </a:r>
            <a:r>
              <a:rPr lang="en-GB" sz="2400" i="1" dirty="0"/>
              <a:t> poaching by </a:t>
            </a:r>
            <a:r>
              <a:rPr lang="en-GB" sz="2400" i="1" dirty="0">
                <a:solidFill>
                  <a:srgbClr val="FFC000"/>
                </a:solidFill>
              </a:rPr>
              <a:t>unscrupulous</a:t>
            </a:r>
            <a:r>
              <a:rPr lang="en-GB" sz="2400" i="1" dirty="0"/>
              <a:t> insect collectors. </a:t>
            </a:r>
            <a:r>
              <a:rPr lang="en-GB" sz="2400" dirty="0"/>
              <a:t>[…]</a:t>
            </a:r>
            <a:r>
              <a:rPr lang="en-GB" sz="2400" i="1" dirty="0"/>
              <a:t> The habitat occupied by </a:t>
            </a:r>
            <a:r>
              <a:rPr lang="en-GB" sz="2400" i="1" dirty="0">
                <a:solidFill>
                  <a:srgbClr val="FF99FF"/>
                </a:solidFill>
              </a:rPr>
              <a:t>D. </a:t>
            </a:r>
            <a:r>
              <a:rPr lang="en-GB" sz="2400" dirty="0">
                <a:solidFill>
                  <a:srgbClr val="F7F7F7"/>
                </a:solidFill>
              </a:rPr>
              <a:t>[</a:t>
            </a:r>
            <a:r>
              <a:rPr lang="en-GB" sz="2400" dirty="0" err="1">
                <a:solidFill>
                  <a:srgbClr val="F7F7F7"/>
                </a:solidFill>
              </a:rPr>
              <a:t>Dryococelus</a:t>
            </a:r>
            <a:r>
              <a:rPr lang="en-GB" sz="2400" dirty="0">
                <a:solidFill>
                  <a:srgbClr val="F7F7F7"/>
                </a:solidFill>
              </a:rPr>
              <a:t>]</a:t>
            </a:r>
            <a:r>
              <a:rPr lang="en-GB" sz="2400" i="1" dirty="0">
                <a:solidFill>
                  <a:srgbClr val="F7F7F7"/>
                </a:solidFill>
              </a:rPr>
              <a:t> </a:t>
            </a:r>
            <a:r>
              <a:rPr lang="en-GB" sz="2400" i="1" dirty="0">
                <a:solidFill>
                  <a:srgbClr val="FF99FF"/>
                </a:solidFill>
              </a:rPr>
              <a:t>australis </a:t>
            </a:r>
            <a:r>
              <a:rPr lang="en-GB" sz="2400" i="1" dirty="0"/>
              <a:t>is </a:t>
            </a:r>
            <a:r>
              <a:rPr lang="en-GB" sz="2400" i="1" dirty="0">
                <a:solidFill>
                  <a:srgbClr val="FFC000"/>
                </a:solidFill>
              </a:rPr>
              <a:t>extremely fragile and unstable</a:t>
            </a:r>
            <a:r>
              <a:rPr lang="en-GB" sz="2400" i="1" dirty="0"/>
              <a:t>, consequently any disturbance may have </a:t>
            </a:r>
            <a:r>
              <a:rPr lang="en-GB" sz="2400" i="1" dirty="0">
                <a:solidFill>
                  <a:srgbClr val="FFC000"/>
                </a:solidFill>
              </a:rPr>
              <a:t>catastrophic</a:t>
            </a:r>
            <a:r>
              <a:rPr lang="en-GB" sz="2400" i="1" dirty="0">
                <a:solidFill>
                  <a:srgbClr val="FF0000"/>
                </a:solidFill>
              </a:rPr>
              <a:t> consequences </a:t>
            </a:r>
            <a:r>
              <a:rPr lang="en-GB" sz="2400" i="1" dirty="0"/>
              <a:t>for the species.</a:t>
            </a:r>
          </a:p>
          <a:p>
            <a:pPr marL="0" lvl="1" indent="0">
              <a:buNone/>
            </a:pPr>
            <a:endParaRPr lang="en-GB" sz="2400" i="1" dirty="0"/>
          </a:p>
          <a:p>
            <a:pPr marL="0" indent="0">
              <a:buNone/>
            </a:pPr>
            <a:r>
              <a:rPr lang="en-GB" sz="2400" i="1" dirty="0"/>
              <a:t>They’re </a:t>
            </a:r>
            <a:r>
              <a:rPr lang="en-GB" sz="2400" i="1" dirty="0">
                <a:solidFill>
                  <a:srgbClr val="FF0000"/>
                </a:solidFill>
              </a:rPr>
              <a:t>anticipating</a:t>
            </a:r>
            <a:r>
              <a:rPr lang="en-GB" sz="2400" i="1" dirty="0"/>
              <a:t> that </a:t>
            </a:r>
            <a:r>
              <a:rPr lang="en-GB" sz="2400" i="1" dirty="0">
                <a:solidFill>
                  <a:srgbClr val="FF99FF"/>
                </a:solidFill>
              </a:rPr>
              <a:t>our feathery friends </a:t>
            </a:r>
            <a:r>
              <a:rPr lang="en-GB" sz="2400" i="1" dirty="0">
                <a:solidFill>
                  <a:srgbClr val="FF0000"/>
                </a:solidFill>
              </a:rPr>
              <a:t>are going to have </a:t>
            </a:r>
            <a:r>
              <a:rPr lang="en-GB" sz="2400" i="1" dirty="0"/>
              <a:t>a </a:t>
            </a:r>
            <a:r>
              <a:rPr lang="en-GB" sz="2400" i="1" dirty="0">
                <a:solidFill>
                  <a:srgbClr val="FFC000"/>
                </a:solidFill>
              </a:rPr>
              <a:t>pretty decent</a:t>
            </a:r>
            <a:r>
              <a:rPr lang="en-GB" sz="2400" i="1" dirty="0"/>
              <a:t> breeding season this summer and </a:t>
            </a:r>
            <a:r>
              <a:rPr lang="en-GB" sz="2400" i="1" dirty="0">
                <a:solidFill>
                  <a:srgbClr val="FF0000"/>
                </a:solidFill>
              </a:rPr>
              <a:t>preparation</a:t>
            </a:r>
            <a:r>
              <a:rPr lang="en-GB" sz="2400" i="1" dirty="0"/>
              <a:t> has been </a:t>
            </a:r>
            <a:r>
              <a:rPr lang="en-GB" sz="2400" i="1" dirty="0">
                <a:solidFill>
                  <a:srgbClr val="FFC000"/>
                </a:solidFill>
              </a:rPr>
              <a:t>in full swing</a:t>
            </a:r>
            <a:r>
              <a:rPr lang="en-GB" sz="2400" i="1" dirty="0"/>
              <a:t>. The team’s been busy </a:t>
            </a:r>
            <a:r>
              <a:rPr lang="en-GB" sz="2400" i="1" dirty="0">
                <a:solidFill>
                  <a:srgbClr val="FF0000"/>
                </a:solidFill>
              </a:rPr>
              <a:t>planning</a:t>
            </a:r>
            <a:r>
              <a:rPr lang="en-GB" sz="2400" i="1" dirty="0"/>
              <a:t> for this breeding season since 2016 with regular health checks for </a:t>
            </a:r>
            <a:r>
              <a:rPr lang="en-GB" sz="2400" i="1" dirty="0">
                <a:solidFill>
                  <a:srgbClr val="F7F7F7"/>
                </a:solidFill>
              </a:rPr>
              <a:t>the</a:t>
            </a:r>
            <a:r>
              <a:rPr lang="en-GB" sz="2400" i="1" dirty="0">
                <a:solidFill>
                  <a:srgbClr val="FF99FF"/>
                </a:solidFill>
              </a:rPr>
              <a:t> birds</a:t>
            </a:r>
            <a:r>
              <a:rPr lang="en-GB" sz="2400" i="1" dirty="0"/>
              <a:t> and collecting data, and now it’s </a:t>
            </a:r>
            <a:r>
              <a:rPr lang="en-GB" sz="2400" i="1" dirty="0">
                <a:solidFill>
                  <a:srgbClr val="FFC000"/>
                </a:solidFill>
              </a:rPr>
              <a:t>all systems go</a:t>
            </a:r>
            <a:r>
              <a:rPr lang="en-GB" sz="2400" i="1" dirty="0"/>
              <a:t>. </a:t>
            </a:r>
          </a:p>
        </p:txBody>
      </p:sp>
    </p:spTree>
    <p:extLst>
      <p:ext uri="{BB962C8B-B14F-4D97-AF65-F5344CB8AC3E}">
        <p14:creationId xmlns:p14="http://schemas.microsoft.com/office/powerpoint/2010/main" val="1371282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EE3931-478C-25BD-675A-17A5BD017122}"/>
              </a:ext>
            </a:extLst>
          </p:cNvPr>
          <p:cNvSpPr>
            <a:spLocks noGrp="1"/>
          </p:cNvSpPr>
          <p:nvPr>
            <p:ph type="title"/>
          </p:nvPr>
        </p:nvSpPr>
        <p:spPr/>
        <p:txBody>
          <a:bodyPr/>
          <a:lstStyle/>
          <a:p>
            <a:r>
              <a:rPr lang="en-GB" dirty="0"/>
              <a:t>Biodiversity</a:t>
            </a:r>
          </a:p>
        </p:txBody>
      </p:sp>
      <p:sp>
        <p:nvSpPr>
          <p:cNvPr id="3" name="Inhaltsplatzhalter 2">
            <a:extLst>
              <a:ext uri="{FF2B5EF4-FFF2-40B4-BE49-F238E27FC236}">
                <a16:creationId xmlns:a16="http://schemas.microsoft.com/office/drawing/2014/main" id="{9B2D8616-48E8-4CE4-B006-B7D99A6438A0}"/>
              </a:ext>
            </a:extLst>
          </p:cNvPr>
          <p:cNvSpPr>
            <a:spLocks noGrp="1"/>
          </p:cNvSpPr>
          <p:nvPr>
            <p:ph idx="1"/>
          </p:nvPr>
        </p:nvSpPr>
        <p:spPr/>
        <p:txBody>
          <a:bodyPr/>
          <a:lstStyle/>
          <a:p>
            <a:pPr marL="0" indent="0">
              <a:buNone/>
            </a:pPr>
            <a:r>
              <a:rPr lang="en-GB" dirty="0"/>
              <a:t>In the sense of species diversity:</a:t>
            </a:r>
          </a:p>
          <a:p>
            <a:pPr marL="361225" lvl="1" indent="0">
              <a:buNone/>
            </a:pPr>
            <a:r>
              <a:rPr lang="en-GB" dirty="0"/>
              <a:t>“[…] the distribution and abundance of plant and animal species within an </a:t>
            </a:r>
            <a:r>
              <a:rPr lang="en-GB" dirty="0" err="1"/>
              <a:t>ecostystem</a:t>
            </a:r>
            <a:r>
              <a:rPr lang="en-GB" dirty="0"/>
              <a:t>.”</a:t>
            </a:r>
          </a:p>
          <a:p>
            <a:pPr marL="361225" lvl="1" indent="0" algn="r">
              <a:buNone/>
            </a:pPr>
            <a:r>
              <a:rPr lang="en-GB" sz="1800" dirty="0"/>
              <a:t>(Pawan U. </a:t>
            </a:r>
            <a:r>
              <a:rPr lang="en-GB" sz="1800" dirty="0" err="1"/>
              <a:t>Gajbe</a:t>
            </a:r>
            <a:r>
              <a:rPr lang="en-GB" sz="1800" dirty="0"/>
              <a:t> (2020).</a:t>
            </a:r>
            <a:r>
              <a:rPr lang="en-GB" sz="1800" i="1" dirty="0"/>
              <a:t> Introduction to Biodiversity and its Conservation</a:t>
            </a:r>
            <a:r>
              <a:rPr lang="en-GB" sz="1800" dirty="0"/>
              <a:t>)</a:t>
            </a:r>
          </a:p>
          <a:p>
            <a:pPr marL="0" indent="0">
              <a:buNone/>
            </a:pPr>
            <a:r>
              <a:rPr lang="en-GB" dirty="0"/>
              <a:t>In the sense of global biodiversity:</a:t>
            </a:r>
          </a:p>
          <a:p>
            <a:pPr marL="361225" lvl="1" indent="0">
              <a:buNone/>
            </a:pPr>
            <a:r>
              <a:rPr lang="en-GB" dirty="0"/>
              <a:t>As large a number of different species as possible globally, each represented by an adequately (with respect to ecosystems) large number of individuals.</a:t>
            </a:r>
          </a:p>
        </p:txBody>
      </p:sp>
    </p:spTree>
    <p:extLst>
      <p:ext uri="{BB962C8B-B14F-4D97-AF65-F5344CB8AC3E}">
        <p14:creationId xmlns:p14="http://schemas.microsoft.com/office/powerpoint/2010/main" val="2332270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9CD58A-A57A-59B2-8EA9-16310D26C934}"/>
              </a:ext>
            </a:extLst>
          </p:cNvPr>
          <p:cNvSpPr>
            <a:spLocks noGrp="1"/>
          </p:cNvSpPr>
          <p:nvPr>
            <p:ph type="title"/>
          </p:nvPr>
        </p:nvSpPr>
        <p:spPr/>
        <p:txBody>
          <a:bodyPr/>
          <a:lstStyle/>
          <a:p>
            <a:r>
              <a:rPr lang="en-GB" dirty="0"/>
              <a:t>Biodiversity is valuable</a:t>
            </a:r>
          </a:p>
        </p:txBody>
      </p:sp>
      <p:sp>
        <p:nvSpPr>
          <p:cNvPr id="3" name="Inhaltsplatzhalter 2">
            <a:extLst>
              <a:ext uri="{FF2B5EF4-FFF2-40B4-BE49-F238E27FC236}">
                <a16:creationId xmlns:a16="http://schemas.microsoft.com/office/drawing/2014/main" id="{124785A5-2EEE-8F40-4B65-3C6D65EA9EF1}"/>
              </a:ext>
            </a:extLst>
          </p:cNvPr>
          <p:cNvSpPr>
            <a:spLocks noGrp="1"/>
          </p:cNvSpPr>
          <p:nvPr>
            <p:ph idx="1"/>
          </p:nvPr>
        </p:nvSpPr>
        <p:spPr/>
        <p:txBody>
          <a:bodyPr/>
          <a:lstStyle/>
          <a:p>
            <a:r>
              <a:rPr lang="en-GB" b="1" dirty="0"/>
              <a:t>Functional value</a:t>
            </a:r>
          </a:p>
          <a:p>
            <a:pPr lvl="1">
              <a:spcAft>
                <a:spcPts val="0"/>
              </a:spcAft>
            </a:pPr>
            <a:r>
              <a:rPr lang="en-GB" dirty="0"/>
              <a:t>for humans </a:t>
            </a:r>
          </a:p>
          <a:p>
            <a:pPr marL="720000" lvl="2" indent="0">
              <a:spcBef>
                <a:spcPts val="0"/>
              </a:spcBef>
              <a:spcAft>
                <a:spcPts val="600"/>
              </a:spcAft>
              <a:buNone/>
            </a:pPr>
            <a:r>
              <a:rPr lang="en-GB" dirty="0"/>
              <a:t>(food security, natural product quality, air and water quality, etc.)</a:t>
            </a:r>
          </a:p>
          <a:p>
            <a:pPr lvl="1"/>
            <a:r>
              <a:rPr lang="en-GB" dirty="0"/>
              <a:t>for ecosystems</a:t>
            </a:r>
          </a:p>
          <a:p>
            <a:r>
              <a:rPr lang="en-GB" b="1" dirty="0"/>
              <a:t>Ethical value</a:t>
            </a:r>
          </a:p>
          <a:p>
            <a:pPr marL="361225" lvl="1" indent="0">
              <a:buNone/>
            </a:pPr>
            <a:r>
              <a:rPr lang="en-GB" dirty="0"/>
              <a:t>Human-caused loss of biodiversity is an ethical failure, so conservation is a moral imperative.</a:t>
            </a:r>
          </a:p>
          <a:p>
            <a:r>
              <a:rPr lang="en-GB" b="1" dirty="0"/>
              <a:t>Aesthetic value</a:t>
            </a:r>
          </a:p>
          <a:p>
            <a:pPr marL="361225" lvl="1" indent="0">
              <a:buNone/>
            </a:pPr>
            <a:r>
              <a:rPr lang="en-GB" dirty="0"/>
              <a:t>Experiencing a biodiverse world is pleasurable.</a:t>
            </a:r>
          </a:p>
        </p:txBody>
      </p:sp>
    </p:spTree>
    <p:extLst>
      <p:ext uri="{BB962C8B-B14F-4D97-AF65-F5344CB8AC3E}">
        <p14:creationId xmlns:p14="http://schemas.microsoft.com/office/powerpoint/2010/main" val="3442352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3405D8-701A-4682-90D2-DB031FD299A0}"/>
              </a:ext>
            </a:extLst>
          </p:cNvPr>
          <p:cNvSpPr>
            <a:spLocks noGrp="1"/>
          </p:cNvSpPr>
          <p:nvPr>
            <p:ph type="title"/>
          </p:nvPr>
        </p:nvSpPr>
        <p:spPr>
          <a:xfrm>
            <a:off x="0" y="609600"/>
            <a:ext cx="9144000" cy="1143000"/>
          </a:xfrm>
        </p:spPr>
        <p:txBody>
          <a:bodyPr/>
          <a:lstStyle/>
          <a:p>
            <a:r>
              <a:rPr lang="en-GB" dirty="0"/>
              <a:t>(Human-caused) Threats to biodiversity</a:t>
            </a:r>
          </a:p>
        </p:txBody>
      </p:sp>
      <p:sp>
        <p:nvSpPr>
          <p:cNvPr id="3" name="Inhaltsplatzhalter 2">
            <a:extLst>
              <a:ext uri="{FF2B5EF4-FFF2-40B4-BE49-F238E27FC236}">
                <a16:creationId xmlns:a16="http://schemas.microsoft.com/office/drawing/2014/main" id="{2A06DB49-7A29-40EA-B8FE-475595D150E5}"/>
              </a:ext>
            </a:extLst>
          </p:cNvPr>
          <p:cNvSpPr>
            <a:spLocks noGrp="1"/>
          </p:cNvSpPr>
          <p:nvPr>
            <p:ph idx="1"/>
          </p:nvPr>
        </p:nvSpPr>
        <p:spPr/>
        <p:txBody>
          <a:bodyPr/>
          <a:lstStyle/>
          <a:p>
            <a:pPr>
              <a:spcAft>
                <a:spcPts val="0"/>
              </a:spcAft>
            </a:pPr>
            <a:r>
              <a:rPr lang="en-GB" dirty="0"/>
              <a:t>Habitat loss </a:t>
            </a:r>
          </a:p>
          <a:p>
            <a:pPr marL="361225" lvl="1" indent="0">
              <a:buNone/>
            </a:pPr>
            <a:r>
              <a:rPr lang="en-GB" dirty="0"/>
              <a:t>(</a:t>
            </a:r>
            <a:r>
              <a:rPr lang="en-GB" dirty="0" err="1"/>
              <a:t>esp.deforestation</a:t>
            </a:r>
            <a:r>
              <a:rPr lang="en-GB" dirty="0"/>
              <a:t>)</a:t>
            </a:r>
          </a:p>
          <a:p>
            <a:pPr>
              <a:spcAft>
                <a:spcPts val="0"/>
              </a:spcAft>
            </a:pPr>
            <a:r>
              <a:rPr lang="en-GB" dirty="0"/>
              <a:t>Overexploitation </a:t>
            </a:r>
          </a:p>
          <a:p>
            <a:pPr marL="361225" lvl="1" indent="0">
              <a:buNone/>
            </a:pPr>
            <a:r>
              <a:rPr lang="en-GB" dirty="0"/>
              <a:t>(overhunting, overfishing, over-harvesting)</a:t>
            </a:r>
          </a:p>
          <a:p>
            <a:pPr>
              <a:spcAft>
                <a:spcPts val="0"/>
              </a:spcAft>
            </a:pPr>
            <a:r>
              <a:rPr lang="en-GB" dirty="0"/>
              <a:t>Intensive agriculture </a:t>
            </a:r>
          </a:p>
          <a:p>
            <a:pPr marL="361225" lvl="1" indent="0">
              <a:buNone/>
            </a:pPr>
            <a:r>
              <a:rPr lang="en-GB" dirty="0"/>
              <a:t>(pesticides, monoculture)</a:t>
            </a:r>
          </a:p>
          <a:p>
            <a:r>
              <a:rPr lang="en-GB" dirty="0"/>
              <a:t>Invasive species</a:t>
            </a:r>
          </a:p>
          <a:p>
            <a:r>
              <a:rPr lang="en-GB" dirty="0"/>
              <a:t>Environmental pollution</a:t>
            </a:r>
          </a:p>
          <a:p>
            <a:r>
              <a:rPr lang="en-GB" dirty="0"/>
              <a:t>Climate change</a:t>
            </a:r>
          </a:p>
        </p:txBody>
      </p:sp>
    </p:spTree>
    <p:extLst>
      <p:ext uri="{BB962C8B-B14F-4D97-AF65-F5344CB8AC3E}">
        <p14:creationId xmlns:p14="http://schemas.microsoft.com/office/powerpoint/2010/main" val="3588342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7F52A9-B650-401E-B46D-F138DC0F1003}"/>
              </a:ext>
            </a:extLst>
          </p:cNvPr>
          <p:cNvSpPr>
            <a:spLocks noGrp="1"/>
          </p:cNvSpPr>
          <p:nvPr>
            <p:ph type="title"/>
          </p:nvPr>
        </p:nvSpPr>
        <p:spPr/>
        <p:txBody>
          <a:bodyPr/>
          <a:lstStyle/>
          <a:p>
            <a:r>
              <a:rPr lang="en-GB" dirty="0"/>
              <a:t>Biodiversity and the future</a:t>
            </a:r>
          </a:p>
        </p:txBody>
      </p:sp>
      <p:sp>
        <p:nvSpPr>
          <p:cNvPr id="3" name="Inhaltsplatzhalter 2">
            <a:extLst>
              <a:ext uri="{FF2B5EF4-FFF2-40B4-BE49-F238E27FC236}">
                <a16:creationId xmlns:a16="http://schemas.microsoft.com/office/drawing/2014/main" id="{9517EF79-CBC6-45F7-8BBD-4AAB99720B01}"/>
              </a:ext>
            </a:extLst>
          </p:cNvPr>
          <p:cNvSpPr>
            <a:spLocks noGrp="1"/>
          </p:cNvSpPr>
          <p:nvPr>
            <p:ph idx="1"/>
          </p:nvPr>
        </p:nvSpPr>
        <p:spPr/>
        <p:txBody>
          <a:bodyPr/>
          <a:lstStyle/>
          <a:p>
            <a:pPr marL="0" indent="0">
              <a:buNone/>
            </a:pPr>
            <a:r>
              <a:rPr lang="en-GB" dirty="0"/>
              <a:t>Maintaining, protecting and enhancing biodiversity requires human intervention and management.</a:t>
            </a:r>
          </a:p>
          <a:p>
            <a:r>
              <a:rPr lang="en-GB" b="1" dirty="0"/>
              <a:t>Active intervention</a:t>
            </a:r>
          </a:p>
          <a:p>
            <a:pPr marL="342900" lvl="1" indent="0">
              <a:buNone/>
            </a:pPr>
            <a:r>
              <a:rPr lang="en-GB" dirty="0"/>
              <a:t>Actively doing certain things.</a:t>
            </a:r>
          </a:p>
          <a:p>
            <a:r>
              <a:rPr lang="en-GB" b="1" dirty="0"/>
              <a:t>Passive intervention</a:t>
            </a:r>
          </a:p>
          <a:p>
            <a:pPr marL="342900" lvl="1" indent="0">
              <a:buNone/>
            </a:pPr>
            <a:r>
              <a:rPr lang="en-GB" dirty="0"/>
              <a:t>Stopping doing certain things.</a:t>
            </a:r>
          </a:p>
          <a:p>
            <a:pPr marL="0" indent="0">
              <a:buNone/>
            </a:pPr>
            <a:endParaRPr lang="en-GB" dirty="0"/>
          </a:p>
        </p:txBody>
      </p:sp>
    </p:spTree>
    <p:extLst>
      <p:ext uri="{BB962C8B-B14F-4D97-AF65-F5344CB8AC3E}">
        <p14:creationId xmlns:p14="http://schemas.microsoft.com/office/powerpoint/2010/main" val="3183340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1BB98D-3FB7-4A0E-8467-DB5781AFC282}"/>
              </a:ext>
            </a:extLst>
          </p:cNvPr>
          <p:cNvSpPr>
            <a:spLocks noGrp="1"/>
          </p:cNvSpPr>
          <p:nvPr>
            <p:ph type="title"/>
          </p:nvPr>
        </p:nvSpPr>
        <p:spPr/>
        <p:txBody>
          <a:bodyPr/>
          <a:lstStyle/>
          <a:p>
            <a:r>
              <a:rPr lang="en-GB" dirty="0"/>
              <a:t>Conservation of biodiversity</a:t>
            </a:r>
          </a:p>
        </p:txBody>
      </p:sp>
      <p:sp>
        <p:nvSpPr>
          <p:cNvPr id="3" name="Inhaltsplatzhalter 2">
            <a:extLst>
              <a:ext uri="{FF2B5EF4-FFF2-40B4-BE49-F238E27FC236}">
                <a16:creationId xmlns:a16="http://schemas.microsoft.com/office/drawing/2014/main" id="{4847B7FB-B725-4DF9-A6A3-4169A971FD1F}"/>
              </a:ext>
            </a:extLst>
          </p:cNvPr>
          <p:cNvSpPr>
            <a:spLocks noGrp="1"/>
          </p:cNvSpPr>
          <p:nvPr>
            <p:ph idx="1"/>
          </p:nvPr>
        </p:nvSpPr>
        <p:spPr>
          <a:xfrm>
            <a:off x="685800" y="1916832"/>
            <a:ext cx="7772400" cy="4179168"/>
          </a:xfrm>
        </p:spPr>
        <p:txBody>
          <a:bodyPr/>
          <a:lstStyle/>
          <a:p>
            <a:r>
              <a:rPr lang="en-GB" b="1" dirty="0"/>
              <a:t>In-situ conservation</a:t>
            </a:r>
          </a:p>
          <a:p>
            <a:pPr marL="342900" lvl="1" indent="0">
              <a:buNone/>
            </a:pPr>
            <a:r>
              <a:rPr lang="en-GB" dirty="0"/>
              <a:t>National parks &amp; sanctuaries</a:t>
            </a:r>
          </a:p>
          <a:p>
            <a:pPr>
              <a:spcBef>
                <a:spcPts val="1200"/>
              </a:spcBef>
            </a:pPr>
            <a:r>
              <a:rPr lang="en-GB" b="1" dirty="0"/>
              <a:t>Ex-situ conservation</a:t>
            </a:r>
          </a:p>
          <a:p>
            <a:pPr marL="342900" lvl="1" indent="0">
              <a:buNone/>
            </a:pPr>
            <a:r>
              <a:rPr lang="en-GB" dirty="0"/>
              <a:t>Zoos and botanical gardens</a:t>
            </a:r>
          </a:p>
          <a:p>
            <a:pPr marL="342900" lvl="1" indent="0">
              <a:buNone/>
            </a:pPr>
            <a:r>
              <a:rPr lang="en-GB" dirty="0"/>
              <a:t>Breeding programmes, seed banks, gene banks</a:t>
            </a:r>
          </a:p>
          <a:p>
            <a:pPr>
              <a:spcBef>
                <a:spcPts val="1200"/>
              </a:spcBef>
            </a:pPr>
            <a:r>
              <a:rPr lang="en-GB" b="1" dirty="0"/>
              <a:t>Indirect conservation</a:t>
            </a:r>
          </a:p>
          <a:p>
            <a:pPr marL="342900" lvl="1" indent="0">
              <a:buNone/>
            </a:pPr>
            <a:r>
              <a:rPr lang="en-GB" dirty="0"/>
              <a:t>Laws and regulations protecting biodiversity</a:t>
            </a:r>
          </a:p>
          <a:p>
            <a:pPr marL="342900" lvl="1" indent="0">
              <a:buNone/>
            </a:pPr>
            <a:r>
              <a:rPr lang="en-GB" dirty="0"/>
              <a:t>Cultural changes </a:t>
            </a:r>
          </a:p>
          <a:p>
            <a:pPr marL="342900" lvl="1" indent="0">
              <a:buNone/>
            </a:pPr>
            <a:r>
              <a:rPr lang="en-GB" dirty="0"/>
              <a:t>Education</a:t>
            </a:r>
          </a:p>
          <a:p>
            <a:pPr lvl="1"/>
            <a:endParaRPr lang="en-GB" dirty="0"/>
          </a:p>
        </p:txBody>
      </p:sp>
    </p:spTree>
    <p:extLst>
      <p:ext uri="{BB962C8B-B14F-4D97-AF65-F5344CB8AC3E}">
        <p14:creationId xmlns:p14="http://schemas.microsoft.com/office/powerpoint/2010/main" val="1948478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1D5835-ACEC-54C4-8BD5-5EA4C940525B}"/>
              </a:ext>
            </a:extLst>
          </p:cNvPr>
          <p:cNvSpPr>
            <a:spLocks noGrp="1"/>
          </p:cNvSpPr>
          <p:nvPr>
            <p:ph type="title"/>
          </p:nvPr>
        </p:nvSpPr>
        <p:spPr/>
        <p:txBody>
          <a:bodyPr/>
          <a:lstStyle/>
          <a:p>
            <a:r>
              <a:rPr lang="en-GB" dirty="0"/>
              <a:t>IUCN</a:t>
            </a:r>
          </a:p>
        </p:txBody>
      </p:sp>
      <p:sp>
        <p:nvSpPr>
          <p:cNvPr id="3" name="Inhaltsplatzhalter 2">
            <a:extLst>
              <a:ext uri="{FF2B5EF4-FFF2-40B4-BE49-F238E27FC236}">
                <a16:creationId xmlns:a16="http://schemas.microsoft.com/office/drawing/2014/main" id="{F97A02C3-8B90-9DC3-842E-33913B0B4A3B}"/>
              </a:ext>
            </a:extLst>
          </p:cNvPr>
          <p:cNvSpPr>
            <a:spLocks noGrp="1"/>
          </p:cNvSpPr>
          <p:nvPr>
            <p:ph idx="1"/>
          </p:nvPr>
        </p:nvSpPr>
        <p:spPr>
          <a:xfrm>
            <a:off x="685800" y="1752600"/>
            <a:ext cx="7772400" cy="4343400"/>
          </a:xfrm>
        </p:spPr>
        <p:txBody>
          <a:bodyPr/>
          <a:lstStyle/>
          <a:p>
            <a:r>
              <a:rPr lang="en-GB" dirty="0"/>
              <a:t>= International Union for the Conservation of Nature </a:t>
            </a:r>
          </a:p>
          <a:p>
            <a:r>
              <a:rPr lang="en-GB" dirty="0"/>
              <a:t>Founded in 1948.</a:t>
            </a:r>
          </a:p>
          <a:p>
            <a:r>
              <a:rPr lang="en-GB" dirty="0"/>
              <a:t>Union of approx. 1,400 government and civil organizations (incl. state agencies, NGOs, local and regional groups). </a:t>
            </a:r>
          </a:p>
          <a:p>
            <a:r>
              <a:rPr lang="en-GB" dirty="0"/>
              <a:t>Main objective</a:t>
            </a:r>
          </a:p>
          <a:p>
            <a:pPr marL="384175" lvl="1" indent="0">
              <a:buNone/>
            </a:pPr>
            <a:r>
              <a:rPr lang="en-GB" dirty="0"/>
              <a:t>“to advance sustainable development and create a just world that values and conserves nature.” </a:t>
            </a:r>
          </a:p>
          <a:p>
            <a:pPr marL="384175" lvl="1" indent="0" algn="r">
              <a:buNone/>
            </a:pPr>
            <a:r>
              <a:rPr lang="en-GB" sz="2000" dirty="0"/>
              <a:t>(IUCN homepage) </a:t>
            </a:r>
          </a:p>
          <a:p>
            <a:endParaRPr lang="en-GB" dirty="0"/>
          </a:p>
        </p:txBody>
      </p:sp>
    </p:spTree>
    <p:extLst>
      <p:ext uri="{BB962C8B-B14F-4D97-AF65-F5344CB8AC3E}">
        <p14:creationId xmlns:p14="http://schemas.microsoft.com/office/powerpoint/2010/main" val="1677639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1D5835-ACEC-54C4-8BD5-5EA4C940525B}"/>
              </a:ext>
            </a:extLst>
          </p:cNvPr>
          <p:cNvSpPr>
            <a:spLocks noGrp="1"/>
          </p:cNvSpPr>
          <p:nvPr>
            <p:ph type="title"/>
          </p:nvPr>
        </p:nvSpPr>
        <p:spPr/>
        <p:txBody>
          <a:bodyPr/>
          <a:lstStyle/>
          <a:p>
            <a:r>
              <a:rPr lang="en-GB" dirty="0"/>
              <a:t>IUCN</a:t>
            </a:r>
          </a:p>
        </p:txBody>
      </p:sp>
      <p:sp>
        <p:nvSpPr>
          <p:cNvPr id="3" name="Inhaltsplatzhalter 2">
            <a:extLst>
              <a:ext uri="{FF2B5EF4-FFF2-40B4-BE49-F238E27FC236}">
                <a16:creationId xmlns:a16="http://schemas.microsoft.com/office/drawing/2014/main" id="{F97A02C3-8B90-9DC3-842E-33913B0B4A3B}"/>
              </a:ext>
            </a:extLst>
          </p:cNvPr>
          <p:cNvSpPr>
            <a:spLocks noGrp="1"/>
          </p:cNvSpPr>
          <p:nvPr>
            <p:ph idx="1"/>
          </p:nvPr>
        </p:nvSpPr>
        <p:spPr>
          <a:xfrm>
            <a:off x="685800" y="1844824"/>
            <a:ext cx="7772400" cy="4251176"/>
          </a:xfrm>
        </p:spPr>
        <p:txBody>
          <a:bodyPr/>
          <a:lstStyle/>
          <a:p>
            <a:r>
              <a:rPr lang="en-GB" dirty="0"/>
              <a:t>Method </a:t>
            </a:r>
          </a:p>
          <a:p>
            <a:pPr marL="384175" lvl="1" indent="0">
              <a:buNone/>
            </a:pPr>
            <a:r>
              <a:rPr lang="en-GB" dirty="0"/>
              <a:t>“Data, analysis, convening and action.”</a:t>
            </a:r>
          </a:p>
          <a:p>
            <a:pPr marL="384175" lvl="1" indent="0" algn="r">
              <a:buNone/>
            </a:pPr>
            <a:r>
              <a:rPr lang="en-GB" sz="2000" dirty="0"/>
              <a:t>(IUCN homepage) </a:t>
            </a:r>
          </a:p>
          <a:p>
            <a:r>
              <a:rPr lang="en-GB" dirty="0"/>
              <a:t>Scientific perspective</a:t>
            </a:r>
          </a:p>
          <a:p>
            <a:pPr marL="384175" lvl="1" indent="0">
              <a:buNone/>
            </a:pPr>
            <a:r>
              <a:rPr lang="en-GB" dirty="0"/>
              <a:t>“A sound scientific basis is vital for effective nature conservation. This encompasses compiling data and assessing them against formal standards, providing access to information, publishing research, and interacting with peer scientific networks.”</a:t>
            </a:r>
          </a:p>
          <a:p>
            <a:pPr marL="384175" lvl="1" indent="0" algn="r">
              <a:buNone/>
            </a:pPr>
            <a:r>
              <a:rPr lang="en-GB" sz="2000" dirty="0"/>
              <a:t>(IUCN homepage) </a:t>
            </a:r>
          </a:p>
          <a:p>
            <a:pPr marL="384175" lvl="1" indent="0">
              <a:buNone/>
            </a:pPr>
            <a:endParaRPr lang="en-GB" dirty="0"/>
          </a:p>
          <a:p>
            <a:endParaRPr lang="en-GB" sz="2000" dirty="0"/>
          </a:p>
        </p:txBody>
      </p:sp>
    </p:spTree>
    <p:extLst>
      <p:ext uri="{BB962C8B-B14F-4D97-AF65-F5344CB8AC3E}">
        <p14:creationId xmlns:p14="http://schemas.microsoft.com/office/powerpoint/2010/main" val="3502272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8EE6AA-39FF-6E85-82E4-E390F00B273B}"/>
              </a:ext>
            </a:extLst>
          </p:cNvPr>
          <p:cNvSpPr>
            <a:spLocks noGrp="1"/>
          </p:cNvSpPr>
          <p:nvPr>
            <p:ph type="title"/>
          </p:nvPr>
        </p:nvSpPr>
        <p:spPr/>
        <p:txBody>
          <a:bodyPr/>
          <a:lstStyle/>
          <a:p>
            <a:r>
              <a:rPr lang="en-GB" dirty="0"/>
              <a:t>IUCN Red List</a:t>
            </a:r>
          </a:p>
        </p:txBody>
      </p:sp>
      <p:sp>
        <p:nvSpPr>
          <p:cNvPr id="3" name="Inhaltsplatzhalter 2">
            <a:extLst>
              <a:ext uri="{FF2B5EF4-FFF2-40B4-BE49-F238E27FC236}">
                <a16:creationId xmlns:a16="http://schemas.microsoft.com/office/drawing/2014/main" id="{2DB6CFA7-287E-F75F-C242-133A43B69139}"/>
              </a:ext>
            </a:extLst>
          </p:cNvPr>
          <p:cNvSpPr>
            <a:spLocks noGrp="1"/>
          </p:cNvSpPr>
          <p:nvPr>
            <p:ph idx="1"/>
          </p:nvPr>
        </p:nvSpPr>
        <p:spPr/>
        <p:txBody>
          <a:bodyPr/>
          <a:lstStyle/>
          <a:p>
            <a:pPr marL="0" indent="0">
              <a:buNone/>
            </a:pPr>
            <a:r>
              <a:rPr lang="en-GB" dirty="0"/>
              <a:t>= Red List of Threatened Species</a:t>
            </a:r>
          </a:p>
          <a:p>
            <a:r>
              <a:rPr lang="en-GB" dirty="0"/>
              <a:t>Lists the conservation status and extinction risks of species of plants and animals.</a:t>
            </a:r>
          </a:p>
          <a:p>
            <a:r>
              <a:rPr lang="en-GB" dirty="0"/>
              <a:t>First version published in 1964.</a:t>
            </a:r>
          </a:p>
          <a:p>
            <a:r>
              <a:rPr lang="en-GB" dirty="0"/>
              <a:t>It is based on regular assessment reports by special groups using strict scientific criteria.</a:t>
            </a:r>
          </a:p>
          <a:p>
            <a:r>
              <a:rPr lang="en-GB" dirty="0"/>
              <a:t>It is a powerful tool to inform conservation action and policy.</a:t>
            </a:r>
          </a:p>
        </p:txBody>
      </p:sp>
      <p:pic>
        <p:nvPicPr>
          <p:cNvPr id="5" name="Grafik 4">
            <a:extLst>
              <a:ext uri="{FF2B5EF4-FFF2-40B4-BE49-F238E27FC236}">
                <a16:creationId xmlns:a16="http://schemas.microsoft.com/office/drawing/2014/main" id="{0C8929DB-C052-6849-F3AE-90C9D64142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216" y="425351"/>
            <a:ext cx="2235163" cy="1555849"/>
          </a:xfrm>
          <a:prstGeom prst="rect">
            <a:avLst/>
          </a:prstGeom>
        </p:spPr>
      </p:pic>
    </p:spTree>
    <p:extLst>
      <p:ext uri="{BB962C8B-B14F-4D97-AF65-F5344CB8AC3E}">
        <p14:creationId xmlns:p14="http://schemas.microsoft.com/office/powerpoint/2010/main" val="398775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8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8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8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8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8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8EE6AA-39FF-6E85-82E4-E390F00B273B}"/>
              </a:ext>
            </a:extLst>
          </p:cNvPr>
          <p:cNvSpPr>
            <a:spLocks noGrp="1"/>
          </p:cNvSpPr>
          <p:nvPr>
            <p:ph type="title"/>
          </p:nvPr>
        </p:nvSpPr>
        <p:spPr/>
        <p:txBody>
          <a:bodyPr/>
          <a:lstStyle/>
          <a:p>
            <a:r>
              <a:rPr lang="en-GB" dirty="0"/>
              <a:t>IUCN Red List</a:t>
            </a:r>
          </a:p>
        </p:txBody>
      </p:sp>
      <p:sp>
        <p:nvSpPr>
          <p:cNvPr id="3" name="Inhaltsplatzhalter 2">
            <a:extLst>
              <a:ext uri="{FF2B5EF4-FFF2-40B4-BE49-F238E27FC236}">
                <a16:creationId xmlns:a16="http://schemas.microsoft.com/office/drawing/2014/main" id="{2DB6CFA7-287E-F75F-C242-133A43B69139}"/>
              </a:ext>
            </a:extLst>
          </p:cNvPr>
          <p:cNvSpPr>
            <a:spLocks noGrp="1"/>
          </p:cNvSpPr>
          <p:nvPr>
            <p:ph idx="1"/>
          </p:nvPr>
        </p:nvSpPr>
        <p:spPr/>
        <p:txBody>
          <a:bodyPr/>
          <a:lstStyle/>
          <a:p>
            <a:pPr marL="0" indent="0">
              <a:buNone/>
            </a:pPr>
            <a:r>
              <a:rPr lang="en-GB" dirty="0"/>
              <a:t>= Main objective</a:t>
            </a:r>
          </a:p>
          <a:p>
            <a:pPr marL="457200" lvl="1" indent="0">
              <a:buNone/>
            </a:pPr>
            <a:r>
              <a:rPr lang="en-GB" dirty="0"/>
              <a:t>“[The Red List is an] indicator of the health of the world’s biodiversity.” </a:t>
            </a:r>
          </a:p>
          <a:p>
            <a:pPr marL="384175" lvl="1" indent="0">
              <a:buNone/>
            </a:pPr>
            <a:r>
              <a:rPr lang="en-GB" dirty="0"/>
              <a:t>“It is a powerful tool to inform conservation action and policy.”</a:t>
            </a:r>
          </a:p>
          <a:p>
            <a:pPr marL="384175" lvl="1" indent="0" algn="r">
              <a:buNone/>
            </a:pPr>
            <a:r>
              <a:rPr lang="en-GB" sz="2000" dirty="0"/>
              <a:t>(IUCN homepage) </a:t>
            </a:r>
          </a:p>
          <a:p>
            <a:pPr marL="384175" lvl="1" indent="0">
              <a:buNone/>
            </a:pPr>
            <a:endParaRPr lang="en-GB" dirty="0"/>
          </a:p>
        </p:txBody>
      </p:sp>
      <p:pic>
        <p:nvPicPr>
          <p:cNvPr id="5" name="Grafik 4">
            <a:extLst>
              <a:ext uri="{FF2B5EF4-FFF2-40B4-BE49-F238E27FC236}">
                <a16:creationId xmlns:a16="http://schemas.microsoft.com/office/drawing/2014/main" id="{0C8929DB-C052-6849-F3AE-90C9D64142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216" y="425351"/>
            <a:ext cx="2235163" cy="1555849"/>
          </a:xfrm>
          <a:prstGeom prst="rect">
            <a:avLst/>
          </a:prstGeom>
        </p:spPr>
      </p:pic>
    </p:spTree>
    <p:extLst>
      <p:ext uri="{BB962C8B-B14F-4D97-AF65-F5344CB8AC3E}">
        <p14:creationId xmlns:p14="http://schemas.microsoft.com/office/powerpoint/2010/main" val="2320223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8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8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8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8EE6AA-39FF-6E85-82E4-E390F00B273B}"/>
              </a:ext>
            </a:extLst>
          </p:cNvPr>
          <p:cNvSpPr>
            <a:spLocks noGrp="1"/>
          </p:cNvSpPr>
          <p:nvPr>
            <p:ph type="title"/>
          </p:nvPr>
        </p:nvSpPr>
        <p:spPr/>
        <p:txBody>
          <a:bodyPr/>
          <a:lstStyle/>
          <a:p>
            <a:r>
              <a:rPr lang="en-GB" dirty="0"/>
              <a:t>Categories of the Red List</a:t>
            </a:r>
          </a:p>
        </p:txBody>
      </p:sp>
      <p:sp>
        <p:nvSpPr>
          <p:cNvPr id="3" name="Inhaltsplatzhalter 2">
            <a:extLst>
              <a:ext uri="{FF2B5EF4-FFF2-40B4-BE49-F238E27FC236}">
                <a16:creationId xmlns:a16="http://schemas.microsoft.com/office/drawing/2014/main" id="{2DB6CFA7-287E-F75F-C242-133A43B69139}"/>
              </a:ext>
            </a:extLst>
          </p:cNvPr>
          <p:cNvSpPr>
            <a:spLocks noGrp="1"/>
          </p:cNvSpPr>
          <p:nvPr>
            <p:ph idx="1"/>
          </p:nvPr>
        </p:nvSpPr>
        <p:spPr/>
        <p:txBody>
          <a:bodyPr/>
          <a:lstStyle/>
          <a:p>
            <a:pPr marL="0" indent="0">
              <a:buNone/>
            </a:pPr>
            <a:endParaRPr lang="en-GB" dirty="0"/>
          </a:p>
        </p:txBody>
      </p:sp>
      <p:pic>
        <p:nvPicPr>
          <p:cNvPr id="4" name="Grafik 3" descr="IUCN red list">
            <a:extLst>
              <a:ext uri="{FF2B5EF4-FFF2-40B4-BE49-F238E27FC236}">
                <a16:creationId xmlns:a16="http://schemas.microsoft.com/office/drawing/2014/main" id="{5EB71BC2-9223-3A3D-B4B4-88A0D872D83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7229" y="2348880"/>
            <a:ext cx="8629542" cy="2160239"/>
          </a:xfrm>
          <a:prstGeom prst="rect">
            <a:avLst/>
          </a:prstGeom>
          <a:noFill/>
          <a:ln>
            <a:noFill/>
          </a:ln>
        </p:spPr>
      </p:pic>
    </p:spTree>
    <p:extLst>
      <p:ext uri="{BB962C8B-B14F-4D97-AF65-F5344CB8AC3E}">
        <p14:creationId xmlns:p14="http://schemas.microsoft.com/office/powerpoint/2010/main" val="2695985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543E92-9B29-A0BA-8F2A-8E1C05763088}"/>
              </a:ext>
            </a:extLst>
          </p:cNvPr>
          <p:cNvSpPr>
            <a:spLocks noGrp="1"/>
          </p:cNvSpPr>
          <p:nvPr>
            <p:ph type="title"/>
          </p:nvPr>
        </p:nvSpPr>
        <p:spPr/>
        <p:txBody>
          <a:bodyPr/>
          <a:lstStyle/>
          <a:p>
            <a:r>
              <a:rPr lang="en-GB" dirty="0"/>
              <a:t>Criteria</a:t>
            </a:r>
          </a:p>
        </p:txBody>
      </p:sp>
      <p:sp>
        <p:nvSpPr>
          <p:cNvPr id="6" name="Inhaltsplatzhalter 5">
            <a:extLst>
              <a:ext uri="{FF2B5EF4-FFF2-40B4-BE49-F238E27FC236}">
                <a16:creationId xmlns:a16="http://schemas.microsoft.com/office/drawing/2014/main" id="{CDFC5E17-47AF-BE90-A287-1F22483A781E}"/>
              </a:ext>
            </a:extLst>
          </p:cNvPr>
          <p:cNvSpPr>
            <a:spLocks noGrp="1"/>
          </p:cNvSpPr>
          <p:nvPr>
            <p:ph idx="1"/>
          </p:nvPr>
        </p:nvSpPr>
        <p:spPr/>
        <p:txBody>
          <a:bodyPr/>
          <a:lstStyle/>
          <a:p>
            <a:r>
              <a:rPr lang="en-GB" b="1" dirty="0"/>
              <a:t>Population reduction</a:t>
            </a:r>
          </a:p>
          <a:p>
            <a:pPr marL="384175" lvl="1" indent="0">
              <a:buNone/>
            </a:pPr>
            <a:r>
              <a:rPr lang="en-GB" dirty="0"/>
              <a:t>Significant decrease in individuals in the last 10 years.</a:t>
            </a:r>
          </a:p>
          <a:p>
            <a:r>
              <a:rPr lang="en-GB" b="1" dirty="0"/>
              <a:t>Geographical range</a:t>
            </a:r>
          </a:p>
          <a:p>
            <a:pPr marL="384175" lvl="1" indent="0">
              <a:buNone/>
            </a:pPr>
            <a:r>
              <a:rPr lang="en-GB" dirty="0"/>
              <a:t>Low number of different areas where the species occurs and extent of occurrence is small (in km</a:t>
            </a:r>
            <a:r>
              <a:rPr lang="en-GB" baseline="30000" dirty="0"/>
              <a:t>2</a:t>
            </a:r>
            <a:r>
              <a:rPr lang="en-GB" dirty="0"/>
              <a:t>).</a:t>
            </a:r>
          </a:p>
          <a:p>
            <a:r>
              <a:rPr lang="en-GB" b="1" dirty="0"/>
              <a:t>Population size</a:t>
            </a:r>
          </a:p>
          <a:p>
            <a:pPr marL="384175" lvl="1" indent="0">
              <a:buNone/>
            </a:pPr>
            <a:r>
              <a:rPr lang="en-GB" dirty="0"/>
              <a:t>Low number of mature individuals.</a:t>
            </a:r>
          </a:p>
          <a:p>
            <a:endParaRPr lang="en-GB" dirty="0"/>
          </a:p>
        </p:txBody>
      </p:sp>
    </p:spTree>
    <p:extLst>
      <p:ext uri="{BB962C8B-B14F-4D97-AF65-F5344CB8AC3E}">
        <p14:creationId xmlns:p14="http://schemas.microsoft.com/office/powerpoint/2010/main" val="2103307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543E92-9B29-A0BA-8F2A-8E1C05763088}"/>
              </a:ext>
            </a:extLst>
          </p:cNvPr>
          <p:cNvSpPr>
            <a:spLocks noGrp="1"/>
          </p:cNvSpPr>
          <p:nvPr>
            <p:ph type="title"/>
          </p:nvPr>
        </p:nvSpPr>
        <p:spPr/>
        <p:txBody>
          <a:bodyPr/>
          <a:lstStyle/>
          <a:p>
            <a:r>
              <a:rPr lang="en-GB" dirty="0"/>
              <a:t>Criteria</a:t>
            </a:r>
          </a:p>
        </p:txBody>
      </p:sp>
      <p:sp>
        <p:nvSpPr>
          <p:cNvPr id="6" name="Inhaltsplatzhalter 5">
            <a:extLst>
              <a:ext uri="{FF2B5EF4-FFF2-40B4-BE49-F238E27FC236}">
                <a16:creationId xmlns:a16="http://schemas.microsoft.com/office/drawing/2014/main" id="{CDFC5E17-47AF-BE90-A287-1F22483A781E}"/>
              </a:ext>
            </a:extLst>
          </p:cNvPr>
          <p:cNvSpPr>
            <a:spLocks noGrp="1"/>
          </p:cNvSpPr>
          <p:nvPr>
            <p:ph idx="1"/>
          </p:nvPr>
        </p:nvSpPr>
        <p:spPr/>
        <p:txBody>
          <a:bodyPr/>
          <a:lstStyle/>
          <a:p>
            <a:r>
              <a:rPr lang="en-GB" b="1" dirty="0"/>
              <a:t>Population reduction</a:t>
            </a:r>
          </a:p>
          <a:p>
            <a:pPr marL="360000" lvl="1" indent="0">
              <a:spcAft>
                <a:spcPts val="0"/>
              </a:spcAft>
              <a:buNone/>
            </a:pPr>
            <a:r>
              <a:rPr lang="en-GB" dirty="0"/>
              <a:t>CR ≥ 90%, EN ≥ 70%, VU ≥ 50%</a:t>
            </a:r>
          </a:p>
          <a:p>
            <a:pPr marL="384175" lvl="1" indent="0">
              <a:buNone/>
            </a:pPr>
            <a:endParaRPr lang="en-GB" dirty="0"/>
          </a:p>
          <a:p>
            <a:r>
              <a:rPr lang="en-GB" b="1" dirty="0"/>
              <a:t>Geographical range</a:t>
            </a:r>
          </a:p>
          <a:p>
            <a:pPr marL="360000" lvl="1" indent="0">
              <a:buNone/>
            </a:pPr>
            <a:r>
              <a:rPr lang="en-GB" dirty="0"/>
              <a:t>CR &lt; 100km2, EN &lt; 5,000km2, VU &lt; 20,000km2.</a:t>
            </a:r>
          </a:p>
          <a:p>
            <a:r>
              <a:rPr lang="en-GB" b="1" dirty="0"/>
              <a:t>Population size</a:t>
            </a:r>
          </a:p>
          <a:p>
            <a:pPr marL="360000" lvl="1" indent="0">
              <a:buNone/>
            </a:pPr>
            <a:r>
              <a:rPr lang="en-GB" dirty="0"/>
              <a:t>CR &lt; 250, EN &lt; 2,500, VU &lt; 10,000</a:t>
            </a:r>
          </a:p>
          <a:p>
            <a:endParaRPr lang="en-GB" dirty="0"/>
          </a:p>
        </p:txBody>
      </p:sp>
    </p:spTree>
    <p:extLst>
      <p:ext uri="{BB962C8B-B14F-4D97-AF65-F5344CB8AC3E}">
        <p14:creationId xmlns:p14="http://schemas.microsoft.com/office/powerpoint/2010/main" val="3388211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D91699-03DC-375E-4C34-B860D9B88585}"/>
              </a:ext>
            </a:extLst>
          </p:cNvPr>
          <p:cNvSpPr>
            <a:spLocks noGrp="1"/>
          </p:cNvSpPr>
          <p:nvPr>
            <p:ph type="title"/>
          </p:nvPr>
        </p:nvSpPr>
        <p:spPr/>
        <p:txBody>
          <a:bodyPr/>
          <a:lstStyle/>
          <a:p>
            <a:r>
              <a:rPr lang="en-GB" dirty="0"/>
              <a:t>Two perspectives on biodiversity</a:t>
            </a:r>
          </a:p>
        </p:txBody>
      </p:sp>
      <p:sp>
        <p:nvSpPr>
          <p:cNvPr id="3" name="Inhaltsplatzhalter 2">
            <a:extLst>
              <a:ext uri="{FF2B5EF4-FFF2-40B4-BE49-F238E27FC236}">
                <a16:creationId xmlns:a16="http://schemas.microsoft.com/office/drawing/2014/main" id="{390CC6FF-BD7C-0C8E-6934-7AE6E8FDE9AE}"/>
              </a:ext>
            </a:extLst>
          </p:cNvPr>
          <p:cNvSpPr>
            <a:spLocks noGrp="1"/>
          </p:cNvSpPr>
          <p:nvPr>
            <p:ph idx="1"/>
          </p:nvPr>
        </p:nvSpPr>
        <p:spPr/>
        <p:txBody>
          <a:bodyPr/>
          <a:lstStyle/>
          <a:p>
            <a:r>
              <a:rPr lang="en-GB" b="1" dirty="0"/>
              <a:t>Optimism</a:t>
            </a:r>
          </a:p>
          <a:p>
            <a:pPr marL="361225" lvl="1" indent="0">
              <a:buNone/>
            </a:pPr>
            <a:r>
              <a:rPr lang="en-GB" dirty="0"/>
              <a:t>Emphasis on agency (human intervention), opportunities and positive outcomes, often (but not necessarily) in combination with a close relationship with and dedication to nature.</a:t>
            </a:r>
          </a:p>
          <a:p>
            <a:r>
              <a:rPr lang="en-GB" b="1" dirty="0"/>
              <a:t>Pessimism</a:t>
            </a:r>
          </a:p>
          <a:p>
            <a:pPr marL="361225" lvl="1" indent="0">
              <a:buNone/>
            </a:pPr>
            <a:r>
              <a:rPr lang="en-GB" dirty="0"/>
              <a:t>Emphasis on problems and difficulties (of human intervention), risks and negative outcomes, often (but not necessarily) in combination with a distanced relationship to nature.</a:t>
            </a:r>
          </a:p>
        </p:txBody>
      </p:sp>
    </p:spTree>
    <p:extLst>
      <p:ext uri="{BB962C8B-B14F-4D97-AF65-F5344CB8AC3E}">
        <p14:creationId xmlns:p14="http://schemas.microsoft.com/office/powerpoint/2010/main" val="3082711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E64222-DD54-E694-3092-9293CDA6ACAB}"/>
              </a:ext>
            </a:extLst>
          </p:cNvPr>
          <p:cNvSpPr>
            <a:spLocks noGrp="1"/>
          </p:cNvSpPr>
          <p:nvPr>
            <p:ph type="title"/>
          </p:nvPr>
        </p:nvSpPr>
        <p:spPr/>
        <p:txBody>
          <a:bodyPr/>
          <a:lstStyle/>
          <a:p>
            <a:r>
              <a:rPr lang="en-GB" dirty="0"/>
              <a:t>Research question</a:t>
            </a:r>
          </a:p>
        </p:txBody>
      </p:sp>
      <p:sp>
        <p:nvSpPr>
          <p:cNvPr id="3" name="Inhaltsplatzhalter 2">
            <a:extLst>
              <a:ext uri="{FF2B5EF4-FFF2-40B4-BE49-F238E27FC236}">
                <a16:creationId xmlns:a16="http://schemas.microsoft.com/office/drawing/2014/main" id="{E680912B-7F4F-E4B8-826F-692D83E834AF}"/>
              </a:ext>
            </a:extLst>
          </p:cNvPr>
          <p:cNvSpPr>
            <a:spLocks noGrp="1"/>
          </p:cNvSpPr>
          <p:nvPr>
            <p:ph idx="1"/>
          </p:nvPr>
        </p:nvSpPr>
        <p:spPr/>
        <p:txBody>
          <a:bodyPr/>
          <a:lstStyle/>
          <a:p>
            <a:pPr>
              <a:spcAft>
                <a:spcPts val="1200"/>
              </a:spcAft>
            </a:pPr>
            <a:r>
              <a:rPr lang="en-GB" dirty="0"/>
              <a:t>How (qualitative) and to what extent (quantitative) do optimism and pessimism play a role in the conceptualization of endangered species as constructed in texts on these species?</a:t>
            </a:r>
          </a:p>
          <a:p>
            <a:r>
              <a:rPr lang="en-GB" dirty="0"/>
              <a:t>Are there differences in the conceptualizations of different levels of extinction risks (critically endangered, endangered, vulnerable)?</a:t>
            </a:r>
          </a:p>
        </p:txBody>
      </p:sp>
    </p:spTree>
    <p:extLst>
      <p:ext uri="{BB962C8B-B14F-4D97-AF65-F5344CB8AC3E}">
        <p14:creationId xmlns:p14="http://schemas.microsoft.com/office/powerpoint/2010/main" val="1625290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C17CB9-4CB2-6D3D-0662-F7499B401106}"/>
              </a:ext>
            </a:extLst>
          </p:cNvPr>
          <p:cNvSpPr>
            <a:spLocks noGrp="1"/>
          </p:cNvSpPr>
          <p:nvPr>
            <p:ph type="title"/>
          </p:nvPr>
        </p:nvSpPr>
        <p:spPr/>
        <p:txBody>
          <a:bodyPr/>
          <a:lstStyle/>
          <a:p>
            <a:r>
              <a:rPr lang="en-GB" dirty="0"/>
              <a:t>Method</a:t>
            </a:r>
          </a:p>
        </p:txBody>
      </p:sp>
      <p:sp>
        <p:nvSpPr>
          <p:cNvPr id="3" name="Inhaltsplatzhalter 2">
            <a:extLst>
              <a:ext uri="{FF2B5EF4-FFF2-40B4-BE49-F238E27FC236}">
                <a16:creationId xmlns:a16="http://schemas.microsoft.com/office/drawing/2014/main" id="{E56D5673-AB93-CF45-E475-5BE11F270555}"/>
              </a:ext>
            </a:extLst>
          </p:cNvPr>
          <p:cNvSpPr>
            <a:spLocks noGrp="1"/>
          </p:cNvSpPr>
          <p:nvPr>
            <p:ph idx="1"/>
          </p:nvPr>
        </p:nvSpPr>
        <p:spPr/>
        <p:txBody>
          <a:bodyPr/>
          <a:lstStyle/>
          <a:p>
            <a:pPr marL="0" indent="0">
              <a:buNone/>
            </a:pPr>
            <a:r>
              <a:rPr lang="en-GB" dirty="0"/>
              <a:t>Corpus-based discourse analysis (or CADS), with the help of Wordsmith Tools 8.</a:t>
            </a:r>
          </a:p>
        </p:txBody>
      </p:sp>
    </p:spTree>
    <p:extLst>
      <p:ext uri="{BB962C8B-B14F-4D97-AF65-F5344CB8AC3E}">
        <p14:creationId xmlns:p14="http://schemas.microsoft.com/office/powerpoint/2010/main" val="3488874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1ACB1E-2C12-7DB2-C9FD-EA0076C51F7E}"/>
              </a:ext>
            </a:extLst>
          </p:cNvPr>
          <p:cNvSpPr>
            <a:spLocks noGrp="1"/>
          </p:cNvSpPr>
          <p:nvPr>
            <p:ph type="title"/>
          </p:nvPr>
        </p:nvSpPr>
        <p:spPr/>
        <p:txBody>
          <a:bodyPr/>
          <a:lstStyle/>
          <a:p>
            <a:r>
              <a:rPr lang="en-GB" dirty="0"/>
              <a:t>Corpus</a:t>
            </a:r>
          </a:p>
        </p:txBody>
      </p:sp>
      <p:sp>
        <p:nvSpPr>
          <p:cNvPr id="3" name="Inhaltsplatzhalter 2">
            <a:extLst>
              <a:ext uri="{FF2B5EF4-FFF2-40B4-BE49-F238E27FC236}">
                <a16:creationId xmlns:a16="http://schemas.microsoft.com/office/drawing/2014/main" id="{8772936E-1905-577B-E5EE-EC2AD0639FB9}"/>
              </a:ext>
            </a:extLst>
          </p:cNvPr>
          <p:cNvSpPr>
            <a:spLocks noGrp="1"/>
          </p:cNvSpPr>
          <p:nvPr>
            <p:ph idx="1"/>
          </p:nvPr>
        </p:nvSpPr>
        <p:spPr/>
        <p:txBody>
          <a:bodyPr/>
          <a:lstStyle/>
          <a:p>
            <a:pPr marL="0" indent="0">
              <a:buNone/>
            </a:pPr>
            <a:r>
              <a:rPr lang="en-GB" dirty="0"/>
              <a:t>Texts on animals included in the IUCN’s Red List of Threatened Species, with an equal number of texts for each of the three labels (CR, EN, VU).</a:t>
            </a:r>
          </a:p>
        </p:txBody>
      </p:sp>
    </p:spTree>
    <p:extLst>
      <p:ext uri="{BB962C8B-B14F-4D97-AF65-F5344CB8AC3E}">
        <p14:creationId xmlns:p14="http://schemas.microsoft.com/office/powerpoint/2010/main" val="9651093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6067A3-9EBF-C3A6-4FB6-69B754C091D3}"/>
              </a:ext>
            </a:extLst>
          </p:cNvPr>
          <p:cNvSpPr>
            <a:spLocks noGrp="1"/>
          </p:cNvSpPr>
          <p:nvPr>
            <p:ph type="title"/>
          </p:nvPr>
        </p:nvSpPr>
        <p:spPr/>
        <p:txBody>
          <a:bodyPr/>
          <a:lstStyle/>
          <a:p>
            <a:r>
              <a:rPr lang="en-GB" dirty="0"/>
              <a:t>Corpus selection criteria</a:t>
            </a:r>
          </a:p>
        </p:txBody>
      </p:sp>
      <p:sp>
        <p:nvSpPr>
          <p:cNvPr id="3" name="Inhaltsplatzhalter 2">
            <a:extLst>
              <a:ext uri="{FF2B5EF4-FFF2-40B4-BE49-F238E27FC236}">
                <a16:creationId xmlns:a16="http://schemas.microsoft.com/office/drawing/2014/main" id="{39621828-AEB6-AC28-5D07-DD92D232BE65}"/>
              </a:ext>
            </a:extLst>
          </p:cNvPr>
          <p:cNvSpPr>
            <a:spLocks noGrp="1"/>
          </p:cNvSpPr>
          <p:nvPr>
            <p:ph idx="1"/>
          </p:nvPr>
        </p:nvSpPr>
        <p:spPr>
          <a:xfrm>
            <a:off x="685800" y="1844824"/>
            <a:ext cx="7772400" cy="4251176"/>
          </a:xfrm>
        </p:spPr>
        <p:txBody>
          <a:bodyPr/>
          <a:lstStyle/>
          <a:p>
            <a:r>
              <a:rPr lang="en-GB" b="1" dirty="0"/>
              <a:t>Topics</a:t>
            </a:r>
          </a:p>
          <a:p>
            <a:pPr marL="384175" lvl="1" indent="0">
              <a:buNone/>
            </a:pPr>
            <a:r>
              <a:rPr lang="en-GB" dirty="0"/>
              <a:t>Choosing 10 animals for each label. </a:t>
            </a:r>
          </a:p>
          <a:p>
            <a:pPr marL="784225" lvl="2" indent="0">
              <a:buNone/>
            </a:pPr>
            <a:r>
              <a:rPr lang="en-GB" dirty="0"/>
              <a:t>5 mammals, 1 bird, 1 reptile, 1 </a:t>
            </a:r>
            <a:r>
              <a:rPr lang="en-GB" dirty="0" err="1"/>
              <a:t>amphibium</a:t>
            </a:r>
            <a:r>
              <a:rPr lang="en-GB" dirty="0"/>
              <a:t>, 1fish, 1 insect or other.</a:t>
            </a:r>
          </a:p>
          <a:p>
            <a:r>
              <a:rPr lang="en-GB" b="1" dirty="0"/>
              <a:t>Registers &amp; genres</a:t>
            </a:r>
          </a:p>
          <a:p>
            <a:pPr marL="384175" lvl="1" indent="0">
              <a:buNone/>
            </a:pPr>
            <a:r>
              <a:rPr lang="en-GB" dirty="0"/>
              <a:t>Finding and selecting 5 academic/scientific texts and 5 ‘popular’ texts targeting a lay audience.</a:t>
            </a:r>
          </a:p>
          <a:p>
            <a:pPr marL="784225" lvl="2" indent="0">
              <a:buNone/>
            </a:pPr>
            <a:r>
              <a:rPr lang="en-GB" dirty="0"/>
              <a:t>Academic/scientific texts: articles, book chapters, texts provided on university pages.</a:t>
            </a:r>
          </a:p>
          <a:p>
            <a:pPr marL="784225" lvl="2" indent="0">
              <a:buNone/>
            </a:pPr>
            <a:r>
              <a:rPr lang="en-GB" dirty="0"/>
              <a:t>‘Popular’ texts: all kinds of genres, including news texts and blogs.</a:t>
            </a:r>
          </a:p>
          <a:p>
            <a:r>
              <a:rPr lang="en-GB" b="1" dirty="0"/>
              <a:t>Numbers</a:t>
            </a:r>
          </a:p>
        </p:txBody>
      </p:sp>
    </p:spTree>
    <p:extLst>
      <p:ext uri="{BB962C8B-B14F-4D97-AF65-F5344CB8AC3E}">
        <p14:creationId xmlns:p14="http://schemas.microsoft.com/office/powerpoint/2010/main" val="1399995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abgerundete Ecken 1">
            <a:extLst>
              <a:ext uri="{FF2B5EF4-FFF2-40B4-BE49-F238E27FC236}">
                <a16:creationId xmlns:a16="http://schemas.microsoft.com/office/drawing/2014/main" id="{EA45C788-293C-BDA0-0CB5-19A2D3FA1863}"/>
              </a:ext>
            </a:extLst>
          </p:cNvPr>
          <p:cNvSpPr/>
          <p:nvPr/>
        </p:nvSpPr>
        <p:spPr>
          <a:xfrm>
            <a:off x="179512" y="199881"/>
            <a:ext cx="2664296" cy="6458237"/>
          </a:xfrm>
          <a:prstGeom prst="roundRect">
            <a:avLst/>
          </a:prstGeom>
          <a:solidFill>
            <a:srgbClr val="767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hteck: abgerundete Ecken 2">
            <a:extLst>
              <a:ext uri="{FF2B5EF4-FFF2-40B4-BE49-F238E27FC236}">
                <a16:creationId xmlns:a16="http://schemas.microsoft.com/office/drawing/2014/main" id="{E01D99DC-602B-D0D7-52FC-72FDFAA23BEB}"/>
              </a:ext>
            </a:extLst>
          </p:cNvPr>
          <p:cNvSpPr/>
          <p:nvPr/>
        </p:nvSpPr>
        <p:spPr>
          <a:xfrm>
            <a:off x="3239852" y="199881"/>
            <a:ext cx="2664296" cy="6458237"/>
          </a:xfrm>
          <a:prstGeom prst="roundRect">
            <a:avLst/>
          </a:prstGeom>
          <a:solidFill>
            <a:srgbClr val="767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hteck: abgerundete Ecken 3">
            <a:extLst>
              <a:ext uri="{FF2B5EF4-FFF2-40B4-BE49-F238E27FC236}">
                <a16:creationId xmlns:a16="http://schemas.microsoft.com/office/drawing/2014/main" id="{42660227-CCD1-3077-D7F9-75D16C81CF4B}"/>
              </a:ext>
            </a:extLst>
          </p:cNvPr>
          <p:cNvSpPr/>
          <p:nvPr/>
        </p:nvSpPr>
        <p:spPr>
          <a:xfrm>
            <a:off x="6299568" y="153908"/>
            <a:ext cx="2664296" cy="6458237"/>
          </a:xfrm>
          <a:prstGeom prst="roundRect">
            <a:avLst/>
          </a:prstGeom>
          <a:solidFill>
            <a:srgbClr val="767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platzhalter 4">
            <a:extLst>
              <a:ext uri="{FF2B5EF4-FFF2-40B4-BE49-F238E27FC236}">
                <a16:creationId xmlns:a16="http://schemas.microsoft.com/office/drawing/2014/main" id="{8C7D5ADF-C0D9-4638-36A9-E5E506A86E1B}"/>
              </a:ext>
            </a:extLst>
          </p:cNvPr>
          <p:cNvSpPr>
            <a:spLocks noGrp="1"/>
          </p:cNvSpPr>
          <p:nvPr>
            <p:ph type="body" idx="1"/>
          </p:nvPr>
        </p:nvSpPr>
        <p:spPr>
          <a:xfrm>
            <a:off x="107504" y="199882"/>
            <a:ext cx="2808000" cy="963661"/>
          </a:xfrm>
          <a:prstGeom prst="roundRect">
            <a:avLst/>
          </a:prstGeom>
          <a:noFill/>
        </p:spPr>
        <p:txBody>
          <a:bodyPr/>
          <a:lstStyle/>
          <a:p>
            <a:pPr algn="ctr">
              <a:spcAft>
                <a:spcPts val="0"/>
              </a:spcAft>
            </a:pPr>
            <a:r>
              <a:rPr lang="en-GB" sz="2800" dirty="0"/>
              <a:t>Critically endangered</a:t>
            </a:r>
          </a:p>
        </p:txBody>
      </p:sp>
      <p:sp>
        <p:nvSpPr>
          <p:cNvPr id="6" name="Inhaltsplatzhalter 5">
            <a:extLst>
              <a:ext uri="{FF2B5EF4-FFF2-40B4-BE49-F238E27FC236}">
                <a16:creationId xmlns:a16="http://schemas.microsoft.com/office/drawing/2014/main" id="{6D646509-3B3B-1497-D0F6-297FFAD03FEB}"/>
              </a:ext>
            </a:extLst>
          </p:cNvPr>
          <p:cNvSpPr>
            <a:spLocks noGrp="1"/>
          </p:cNvSpPr>
          <p:nvPr>
            <p:ph sz="half" idx="2"/>
          </p:nvPr>
        </p:nvSpPr>
        <p:spPr>
          <a:xfrm>
            <a:off x="110456" y="1268760"/>
            <a:ext cx="2808312" cy="5256584"/>
          </a:xfrm>
          <a:prstGeom prst="roundRect">
            <a:avLst/>
          </a:prstGeom>
          <a:noFill/>
        </p:spPr>
        <p:txBody>
          <a:bodyPr/>
          <a:lstStyle/>
          <a:p>
            <a:pPr marL="0" indent="0">
              <a:spcAft>
                <a:spcPts val="0"/>
              </a:spcAft>
              <a:buNone/>
            </a:pPr>
            <a:r>
              <a:rPr lang="en-GB" sz="2400" dirty="0"/>
              <a:t>Vaquita</a:t>
            </a:r>
          </a:p>
          <a:p>
            <a:pPr marL="0" indent="0">
              <a:spcAft>
                <a:spcPts val="0"/>
              </a:spcAft>
              <a:buNone/>
            </a:pPr>
            <a:r>
              <a:rPr lang="en-GB" sz="2400" dirty="0"/>
              <a:t>Borneo orangutan</a:t>
            </a:r>
          </a:p>
          <a:p>
            <a:pPr marL="0" indent="0">
              <a:spcAft>
                <a:spcPts val="0"/>
              </a:spcAft>
              <a:buNone/>
            </a:pPr>
            <a:r>
              <a:rPr lang="en-GB" sz="2400" dirty="0"/>
              <a:t>Red wolf</a:t>
            </a:r>
          </a:p>
          <a:p>
            <a:pPr marL="0" indent="0">
              <a:spcAft>
                <a:spcPts val="0"/>
              </a:spcAft>
              <a:buNone/>
            </a:pPr>
            <a:r>
              <a:rPr lang="en-GB" sz="2400" dirty="0"/>
              <a:t>Black rhinoceros</a:t>
            </a:r>
          </a:p>
          <a:p>
            <a:pPr marL="0" indent="0">
              <a:spcAft>
                <a:spcPts val="1200"/>
              </a:spcAft>
              <a:buNone/>
            </a:pPr>
            <a:r>
              <a:rPr lang="en-GB" sz="2400" dirty="0"/>
              <a:t>Chinese pangolin</a:t>
            </a:r>
          </a:p>
          <a:p>
            <a:pPr marL="0" indent="0">
              <a:buNone/>
            </a:pPr>
            <a:r>
              <a:rPr lang="en-GB" sz="2400" dirty="0" err="1"/>
              <a:t>Kākāpō</a:t>
            </a:r>
            <a:endParaRPr lang="en-GB" sz="2400" dirty="0"/>
          </a:p>
          <a:p>
            <a:pPr marL="0" indent="0">
              <a:buNone/>
            </a:pPr>
            <a:r>
              <a:rPr lang="en-GB" sz="2400" dirty="0"/>
              <a:t>Gavial</a:t>
            </a:r>
          </a:p>
          <a:p>
            <a:pPr marL="0" indent="0">
              <a:buNone/>
            </a:pPr>
            <a:r>
              <a:rPr lang="en-GB" sz="2400" dirty="0"/>
              <a:t>Axolotl</a:t>
            </a:r>
          </a:p>
          <a:p>
            <a:pPr marL="0" indent="0">
              <a:buNone/>
            </a:pPr>
            <a:endParaRPr lang="en-GB" sz="2400" dirty="0"/>
          </a:p>
          <a:p>
            <a:pPr marL="0" indent="0">
              <a:buNone/>
            </a:pPr>
            <a:r>
              <a:rPr lang="en-GB" sz="2400" dirty="0"/>
              <a:t>Great hammerhead</a:t>
            </a:r>
          </a:p>
          <a:p>
            <a:pPr marL="180000" indent="-180000">
              <a:spcAft>
                <a:spcPts val="0"/>
              </a:spcAft>
              <a:buNone/>
            </a:pPr>
            <a:r>
              <a:rPr lang="en-GB" sz="2400" dirty="0"/>
              <a:t>Lord Howe Island Stick-insect</a:t>
            </a:r>
          </a:p>
          <a:p>
            <a:pPr marL="0" indent="0">
              <a:spcAft>
                <a:spcPts val="0"/>
              </a:spcAft>
              <a:buNone/>
            </a:pPr>
            <a:endParaRPr lang="en-GB" sz="2400" dirty="0"/>
          </a:p>
        </p:txBody>
      </p:sp>
      <p:sp>
        <p:nvSpPr>
          <p:cNvPr id="7" name="Textplatzhalter 6">
            <a:extLst>
              <a:ext uri="{FF2B5EF4-FFF2-40B4-BE49-F238E27FC236}">
                <a16:creationId xmlns:a16="http://schemas.microsoft.com/office/drawing/2014/main" id="{3A37D19E-ABCC-0CE5-C9AC-8DD5E24F1DAF}"/>
              </a:ext>
            </a:extLst>
          </p:cNvPr>
          <p:cNvSpPr>
            <a:spLocks noGrp="1"/>
          </p:cNvSpPr>
          <p:nvPr>
            <p:ph type="body" sz="quarter" idx="3"/>
          </p:nvPr>
        </p:nvSpPr>
        <p:spPr>
          <a:xfrm>
            <a:off x="3168000" y="199881"/>
            <a:ext cx="2808000" cy="963661"/>
          </a:xfrm>
          <a:prstGeom prst="roundRect">
            <a:avLst/>
          </a:prstGeom>
          <a:noFill/>
        </p:spPr>
        <p:txBody>
          <a:bodyPr/>
          <a:lstStyle/>
          <a:p>
            <a:pPr algn="ctr">
              <a:spcAft>
                <a:spcPts val="0"/>
              </a:spcAft>
            </a:pPr>
            <a:r>
              <a:rPr lang="en-GB" sz="2800" dirty="0"/>
              <a:t>Endangered</a:t>
            </a:r>
          </a:p>
          <a:p>
            <a:pPr algn="ctr">
              <a:spcAft>
                <a:spcPts val="0"/>
              </a:spcAft>
            </a:pPr>
            <a:endParaRPr lang="en-GB" sz="2800" dirty="0"/>
          </a:p>
        </p:txBody>
      </p:sp>
      <p:sp>
        <p:nvSpPr>
          <p:cNvPr id="8" name="Inhaltsplatzhalter 7">
            <a:extLst>
              <a:ext uri="{FF2B5EF4-FFF2-40B4-BE49-F238E27FC236}">
                <a16:creationId xmlns:a16="http://schemas.microsoft.com/office/drawing/2014/main" id="{603160FC-3D11-BF54-2063-3505069619E8}"/>
              </a:ext>
            </a:extLst>
          </p:cNvPr>
          <p:cNvSpPr>
            <a:spLocks noGrp="1"/>
          </p:cNvSpPr>
          <p:nvPr>
            <p:ph sz="quarter" idx="4"/>
          </p:nvPr>
        </p:nvSpPr>
        <p:spPr>
          <a:xfrm>
            <a:off x="3168000" y="1268760"/>
            <a:ext cx="2808000" cy="5256584"/>
          </a:xfrm>
          <a:prstGeom prst="roundRect">
            <a:avLst/>
          </a:prstGeom>
          <a:noFill/>
        </p:spPr>
        <p:txBody>
          <a:bodyPr/>
          <a:lstStyle/>
          <a:p>
            <a:pPr marL="0" indent="0">
              <a:spcAft>
                <a:spcPts val="0"/>
              </a:spcAft>
              <a:buNone/>
            </a:pPr>
            <a:r>
              <a:rPr lang="en-GB" sz="2400" dirty="0"/>
              <a:t>Okapi</a:t>
            </a:r>
          </a:p>
          <a:p>
            <a:pPr marL="0" indent="0">
              <a:spcAft>
                <a:spcPts val="0"/>
              </a:spcAft>
              <a:buNone/>
            </a:pPr>
            <a:r>
              <a:rPr lang="en-GB" sz="2400" dirty="0"/>
              <a:t>Bonobo</a:t>
            </a:r>
          </a:p>
          <a:p>
            <a:pPr marL="0" indent="0">
              <a:spcAft>
                <a:spcPts val="0"/>
              </a:spcAft>
              <a:buNone/>
            </a:pPr>
            <a:r>
              <a:rPr lang="en-GB" sz="2400" dirty="0"/>
              <a:t>Blue whale</a:t>
            </a:r>
          </a:p>
          <a:p>
            <a:pPr marL="0" indent="0">
              <a:spcAft>
                <a:spcPts val="0"/>
              </a:spcAft>
              <a:buNone/>
            </a:pPr>
            <a:r>
              <a:rPr lang="en-GB" sz="2400" dirty="0">
                <a:solidFill>
                  <a:srgbClr val="ECECEC"/>
                </a:solidFill>
              </a:rPr>
              <a:t>Sea otter</a:t>
            </a:r>
          </a:p>
          <a:p>
            <a:pPr marL="0" indent="0">
              <a:spcAft>
                <a:spcPts val="1200"/>
              </a:spcAft>
              <a:buNone/>
            </a:pPr>
            <a:r>
              <a:rPr lang="en-GB" sz="2400" dirty="0"/>
              <a:t>Tasmanian devil</a:t>
            </a:r>
          </a:p>
          <a:p>
            <a:pPr marL="0" indent="0">
              <a:buNone/>
            </a:pPr>
            <a:r>
              <a:rPr lang="en-GB" sz="2400" dirty="0"/>
              <a:t>Secretary bird</a:t>
            </a:r>
          </a:p>
          <a:p>
            <a:pPr marL="0" indent="0">
              <a:buNone/>
            </a:pPr>
            <a:r>
              <a:rPr lang="en-GB" sz="2400" dirty="0"/>
              <a:t>Spotted turtle</a:t>
            </a:r>
          </a:p>
          <a:p>
            <a:pPr marL="0" indent="0">
              <a:buNone/>
            </a:pPr>
            <a:r>
              <a:rPr lang="en-GB" sz="2400" dirty="0"/>
              <a:t>Relict leopard frog</a:t>
            </a:r>
          </a:p>
          <a:p>
            <a:pPr marL="0" indent="0">
              <a:buNone/>
            </a:pPr>
            <a:endParaRPr lang="en-GB" sz="2400" dirty="0"/>
          </a:p>
          <a:p>
            <a:pPr marL="0" indent="0">
              <a:buNone/>
            </a:pPr>
            <a:r>
              <a:rPr lang="en-GB" sz="2400" dirty="0"/>
              <a:t>Huchen</a:t>
            </a:r>
          </a:p>
          <a:p>
            <a:pPr marL="180000" indent="-180000">
              <a:buNone/>
            </a:pPr>
            <a:r>
              <a:rPr lang="en-GB" sz="2400" dirty="0"/>
              <a:t>Luzon Peacock Swallowtail</a:t>
            </a:r>
          </a:p>
          <a:p>
            <a:pPr marL="0" indent="0">
              <a:spcAft>
                <a:spcPts val="0"/>
              </a:spcAft>
              <a:buNone/>
            </a:pPr>
            <a:endParaRPr lang="en-GB" sz="2400" dirty="0"/>
          </a:p>
          <a:p>
            <a:pPr marL="0" indent="0">
              <a:spcAft>
                <a:spcPts val="0"/>
              </a:spcAft>
              <a:buNone/>
            </a:pPr>
            <a:endParaRPr lang="en-GB" sz="2400" dirty="0"/>
          </a:p>
        </p:txBody>
      </p:sp>
      <p:sp>
        <p:nvSpPr>
          <p:cNvPr id="9" name="Textfeld 8">
            <a:extLst>
              <a:ext uri="{FF2B5EF4-FFF2-40B4-BE49-F238E27FC236}">
                <a16:creationId xmlns:a16="http://schemas.microsoft.com/office/drawing/2014/main" id="{1A72B35C-3534-B9D5-C287-EBF9A9B04847}"/>
              </a:ext>
            </a:extLst>
          </p:cNvPr>
          <p:cNvSpPr txBox="1"/>
          <p:nvPr/>
        </p:nvSpPr>
        <p:spPr>
          <a:xfrm>
            <a:off x="6227872" y="153908"/>
            <a:ext cx="2808000" cy="1055608"/>
          </a:xfrm>
          <a:prstGeom prst="roundRect">
            <a:avLst/>
          </a:prstGeom>
          <a:noFill/>
        </p:spPr>
        <p:txBody>
          <a:bodyPr wrap="square" rtlCol="0">
            <a:spAutoFit/>
          </a:bodyPr>
          <a:lstStyle/>
          <a:p>
            <a:pPr algn="ctr">
              <a:spcBef>
                <a:spcPts val="0"/>
              </a:spcBef>
              <a:spcAft>
                <a:spcPts val="0"/>
              </a:spcAft>
            </a:pPr>
            <a:r>
              <a:rPr lang="en-GB" sz="2800" b="1" dirty="0">
                <a:solidFill>
                  <a:srgbClr val="F7F7F7"/>
                </a:solidFill>
                <a:latin typeface="+mn-lt"/>
              </a:rPr>
              <a:t>Vulnerable</a:t>
            </a:r>
          </a:p>
          <a:p>
            <a:pPr algn="ctr">
              <a:spcBef>
                <a:spcPts val="0"/>
              </a:spcBef>
              <a:spcAft>
                <a:spcPts val="0"/>
              </a:spcAft>
            </a:pPr>
            <a:endParaRPr lang="en-GB" sz="2800" b="1" dirty="0">
              <a:solidFill>
                <a:srgbClr val="F7F7F7"/>
              </a:solidFill>
              <a:latin typeface="+mn-lt"/>
            </a:endParaRPr>
          </a:p>
        </p:txBody>
      </p:sp>
      <p:sp>
        <p:nvSpPr>
          <p:cNvPr id="10" name="Textfeld 9">
            <a:extLst>
              <a:ext uri="{FF2B5EF4-FFF2-40B4-BE49-F238E27FC236}">
                <a16:creationId xmlns:a16="http://schemas.microsoft.com/office/drawing/2014/main" id="{F63EFD43-A100-2AE9-C9B4-D1BD77EBB834}"/>
              </a:ext>
            </a:extLst>
          </p:cNvPr>
          <p:cNvSpPr txBox="1"/>
          <p:nvPr/>
        </p:nvSpPr>
        <p:spPr>
          <a:xfrm>
            <a:off x="6227872" y="1268760"/>
            <a:ext cx="2808000" cy="5307747"/>
          </a:xfrm>
          <a:prstGeom prst="roundRect">
            <a:avLst/>
          </a:prstGeom>
          <a:noFill/>
        </p:spPr>
        <p:txBody>
          <a:bodyPr wrap="square" rtlCol="0">
            <a:spAutoFit/>
          </a:bodyPr>
          <a:lstStyle/>
          <a:p>
            <a:r>
              <a:rPr lang="en-GB" dirty="0">
                <a:solidFill>
                  <a:srgbClr val="ECECEC"/>
                </a:solidFill>
              </a:rPr>
              <a:t>Musk deer</a:t>
            </a:r>
          </a:p>
          <a:p>
            <a:r>
              <a:rPr lang="en-GB" dirty="0">
                <a:solidFill>
                  <a:srgbClr val="ECECEC"/>
                </a:solidFill>
              </a:rPr>
              <a:t>Slow loris</a:t>
            </a:r>
          </a:p>
          <a:p>
            <a:r>
              <a:rPr lang="en-GB" dirty="0">
                <a:solidFill>
                  <a:srgbClr val="ECECEC"/>
                </a:solidFill>
              </a:rPr>
              <a:t>Dugong</a:t>
            </a:r>
          </a:p>
          <a:p>
            <a:r>
              <a:rPr lang="en-GB" dirty="0">
                <a:solidFill>
                  <a:srgbClr val="ECECEC"/>
                </a:solidFill>
              </a:rPr>
              <a:t>Sun bear</a:t>
            </a:r>
          </a:p>
          <a:p>
            <a:pPr>
              <a:spcAft>
                <a:spcPts val="1200"/>
              </a:spcAft>
            </a:pPr>
            <a:r>
              <a:rPr lang="en-GB" dirty="0">
                <a:solidFill>
                  <a:srgbClr val="ECECEC"/>
                </a:solidFill>
              </a:rPr>
              <a:t>Giant armadillo</a:t>
            </a:r>
          </a:p>
          <a:p>
            <a:pPr>
              <a:spcAft>
                <a:spcPts val="600"/>
              </a:spcAft>
            </a:pPr>
            <a:r>
              <a:rPr lang="en-GB" dirty="0">
                <a:solidFill>
                  <a:srgbClr val="ECECEC"/>
                </a:solidFill>
              </a:rPr>
              <a:t>Atlantic puffin</a:t>
            </a:r>
          </a:p>
          <a:p>
            <a:pPr>
              <a:spcAft>
                <a:spcPts val="600"/>
              </a:spcAft>
            </a:pPr>
            <a:r>
              <a:rPr lang="en-GB" dirty="0">
                <a:solidFill>
                  <a:srgbClr val="ECECEC"/>
                </a:solidFill>
              </a:rPr>
              <a:t>Burmese python</a:t>
            </a:r>
          </a:p>
          <a:p>
            <a:pPr marL="180000" indent="-180000">
              <a:spcAft>
                <a:spcPts val="1200"/>
              </a:spcAft>
            </a:pPr>
            <a:r>
              <a:rPr lang="en-GB" dirty="0">
                <a:solidFill>
                  <a:srgbClr val="ECECEC"/>
                </a:solidFill>
              </a:rPr>
              <a:t>California tiger salamander</a:t>
            </a:r>
          </a:p>
          <a:p>
            <a:pPr>
              <a:spcAft>
                <a:spcPts val="600"/>
              </a:spcAft>
            </a:pPr>
            <a:r>
              <a:rPr lang="en-GB" dirty="0">
                <a:solidFill>
                  <a:srgbClr val="ECECEC"/>
                </a:solidFill>
              </a:rPr>
              <a:t>Sterlet</a:t>
            </a:r>
          </a:p>
          <a:p>
            <a:r>
              <a:rPr lang="en-GB" dirty="0" err="1">
                <a:solidFill>
                  <a:srgbClr val="ECECEC"/>
                </a:solidFill>
              </a:rPr>
              <a:t>Wetapungo</a:t>
            </a:r>
            <a:endParaRPr lang="en-GB" dirty="0">
              <a:solidFill>
                <a:srgbClr val="ECECEC"/>
              </a:solidFill>
            </a:endParaRPr>
          </a:p>
          <a:p>
            <a:endParaRPr lang="en-GB" dirty="0">
              <a:solidFill>
                <a:srgbClr val="ECECEC"/>
              </a:solidFill>
            </a:endParaRPr>
          </a:p>
        </p:txBody>
      </p:sp>
    </p:spTree>
    <p:extLst>
      <p:ext uri="{BB962C8B-B14F-4D97-AF65-F5344CB8AC3E}">
        <p14:creationId xmlns:p14="http://schemas.microsoft.com/office/powerpoint/2010/main" val="1185299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C027F16A-9F4B-F7C2-05EB-277EA36B48F2}"/>
              </a:ext>
            </a:extLst>
          </p:cNvPr>
          <p:cNvSpPr>
            <a:spLocks noGrp="1"/>
          </p:cNvSpPr>
          <p:nvPr>
            <p:ph type="title"/>
          </p:nvPr>
        </p:nvSpPr>
        <p:spPr/>
        <p:txBody>
          <a:bodyPr/>
          <a:lstStyle/>
          <a:p>
            <a:endParaRPr lang="en-GB"/>
          </a:p>
        </p:txBody>
      </p:sp>
      <p:pic>
        <p:nvPicPr>
          <p:cNvPr id="10" name="Inhaltsplatzhalter 9" descr="Ein Bild, das Text, Gras, stehend, verschieden enthält.&#10;&#10;Automatisch generierte Beschreibung">
            <a:extLst>
              <a:ext uri="{FF2B5EF4-FFF2-40B4-BE49-F238E27FC236}">
                <a16:creationId xmlns:a16="http://schemas.microsoft.com/office/drawing/2014/main" id="{0325BB58-B641-C017-49FA-68C0778303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330659"/>
            <a:ext cx="9180512" cy="4196681"/>
          </a:xfrm>
        </p:spPr>
      </p:pic>
    </p:spTree>
    <p:extLst>
      <p:ext uri="{BB962C8B-B14F-4D97-AF65-F5344CB8AC3E}">
        <p14:creationId xmlns:p14="http://schemas.microsoft.com/office/powerpoint/2010/main" val="2515886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8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F490EE-1F18-7C67-EFA8-D128B8CAAD62}"/>
              </a:ext>
            </a:extLst>
          </p:cNvPr>
          <p:cNvSpPr>
            <a:spLocks noGrp="1"/>
          </p:cNvSpPr>
          <p:nvPr>
            <p:ph type="title"/>
          </p:nvPr>
        </p:nvSpPr>
        <p:spPr/>
        <p:txBody>
          <a:bodyPr/>
          <a:lstStyle/>
          <a:p>
            <a:r>
              <a:rPr lang="en-GB" dirty="0"/>
              <a:t>Problems</a:t>
            </a:r>
          </a:p>
        </p:txBody>
      </p:sp>
      <p:sp>
        <p:nvSpPr>
          <p:cNvPr id="3" name="Inhaltsplatzhalter 2">
            <a:extLst>
              <a:ext uri="{FF2B5EF4-FFF2-40B4-BE49-F238E27FC236}">
                <a16:creationId xmlns:a16="http://schemas.microsoft.com/office/drawing/2014/main" id="{409F2795-D351-1768-24FF-F121093DD31C}"/>
              </a:ext>
            </a:extLst>
          </p:cNvPr>
          <p:cNvSpPr>
            <a:spLocks noGrp="1"/>
          </p:cNvSpPr>
          <p:nvPr>
            <p:ph idx="1"/>
          </p:nvPr>
        </p:nvSpPr>
        <p:spPr/>
        <p:txBody>
          <a:bodyPr/>
          <a:lstStyle/>
          <a:p>
            <a:r>
              <a:rPr lang="en-GB" b="1" dirty="0"/>
              <a:t>Unbalanced</a:t>
            </a:r>
          </a:p>
          <a:p>
            <a:pPr marL="384175" lvl="1" indent="0">
              <a:buNone/>
            </a:pPr>
            <a:r>
              <a:rPr lang="en-GB" dirty="0"/>
              <a:t>The texts differ quite dramatically in length (from 500-15,000 words).</a:t>
            </a:r>
          </a:p>
          <a:p>
            <a:r>
              <a:rPr lang="en-GB" b="1" dirty="0"/>
              <a:t>‘Dirty’</a:t>
            </a:r>
          </a:p>
          <a:p>
            <a:pPr marL="384175" lvl="1" indent="0">
              <a:buNone/>
            </a:pPr>
            <a:r>
              <a:rPr lang="en-GB" dirty="0"/>
              <a:t>The selection process was not systematic, as the animals are not equally popular and thus do not feature in comparable numbers of texts.</a:t>
            </a:r>
          </a:p>
        </p:txBody>
      </p:sp>
    </p:spTree>
    <p:extLst>
      <p:ext uri="{BB962C8B-B14F-4D97-AF65-F5344CB8AC3E}">
        <p14:creationId xmlns:p14="http://schemas.microsoft.com/office/powerpoint/2010/main" val="6500639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2C504A-4EF0-DB79-EDFD-4A13394A1085}"/>
              </a:ext>
            </a:extLst>
          </p:cNvPr>
          <p:cNvSpPr>
            <a:spLocks noGrp="1"/>
          </p:cNvSpPr>
          <p:nvPr>
            <p:ph type="title"/>
          </p:nvPr>
        </p:nvSpPr>
        <p:spPr/>
        <p:txBody>
          <a:bodyPr/>
          <a:lstStyle/>
          <a:p>
            <a:r>
              <a:rPr lang="en-GB" dirty="0"/>
              <a:t>Statistical information</a:t>
            </a:r>
          </a:p>
        </p:txBody>
      </p:sp>
      <p:sp>
        <p:nvSpPr>
          <p:cNvPr id="3" name="Inhaltsplatzhalter 2">
            <a:extLst>
              <a:ext uri="{FF2B5EF4-FFF2-40B4-BE49-F238E27FC236}">
                <a16:creationId xmlns:a16="http://schemas.microsoft.com/office/drawing/2014/main" id="{3BEC8C62-C733-B94B-0E4A-C91A65D59414}"/>
              </a:ext>
            </a:extLst>
          </p:cNvPr>
          <p:cNvSpPr>
            <a:spLocks noGrp="1"/>
          </p:cNvSpPr>
          <p:nvPr>
            <p:ph idx="1"/>
          </p:nvPr>
        </p:nvSpPr>
        <p:spPr/>
        <p:txBody>
          <a:bodyPr/>
          <a:lstStyle/>
          <a:p>
            <a:r>
              <a:rPr lang="en-GB" b="1" dirty="0"/>
              <a:t>Overall size:</a:t>
            </a:r>
            <a:r>
              <a:rPr lang="en-GB" dirty="0"/>
              <a:t>		714,180 word tokens</a:t>
            </a:r>
          </a:p>
          <a:p>
            <a:r>
              <a:rPr lang="en-GB" b="1" dirty="0"/>
              <a:t>Number of texts:</a:t>
            </a:r>
            <a:r>
              <a:rPr lang="en-GB" dirty="0"/>
              <a:t>	300</a:t>
            </a:r>
          </a:p>
          <a:p>
            <a:r>
              <a:rPr lang="en-GB" b="1" dirty="0"/>
              <a:t>Average length:</a:t>
            </a:r>
            <a:r>
              <a:rPr lang="en-GB" dirty="0"/>
              <a:t>	2,381 word tokens</a:t>
            </a:r>
          </a:p>
          <a:p>
            <a:r>
              <a:rPr lang="en-GB" b="1" dirty="0"/>
              <a:t>Standardized TTR:</a:t>
            </a:r>
            <a:r>
              <a:rPr lang="en-GB" dirty="0"/>
              <a:t>	43.1</a:t>
            </a:r>
          </a:p>
          <a:p>
            <a:pPr marL="0" indent="0">
              <a:buNone/>
            </a:pPr>
            <a:endParaRPr lang="en-GB" dirty="0"/>
          </a:p>
        </p:txBody>
      </p:sp>
    </p:spTree>
    <p:extLst>
      <p:ext uri="{BB962C8B-B14F-4D97-AF65-F5344CB8AC3E}">
        <p14:creationId xmlns:p14="http://schemas.microsoft.com/office/powerpoint/2010/main" val="8492005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2C504A-4EF0-DB79-EDFD-4A13394A1085}"/>
              </a:ext>
            </a:extLst>
          </p:cNvPr>
          <p:cNvSpPr>
            <a:spLocks noGrp="1"/>
          </p:cNvSpPr>
          <p:nvPr>
            <p:ph type="title"/>
          </p:nvPr>
        </p:nvSpPr>
        <p:spPr/>
        <p:txBody>
          <a:bodyPr/>
          <a:lstStyle/>
          <a:p>
            <a:r>
              <a:rPr lang="en-GB" dirty="0"/>
              <a:t>Statistical information </a:t>
            </a:r>
            <a:r>
              <a:rPr lang="en-GB" sz="3200" dirty="0"/>
              <a:t>(components)</a:t>
            </a:r>
            <a:endParaRPr lang="en-GB" dirty="0"/>
          </a:p>
        </p:txBody>
      </p:sp>
      <p:sp>
        <p:nvSpPr>
          <p:cNvPr id="3" name="Inhaltsplatzhalter 2">
            <a:extLst>
              <a:ext uri="{FF2B5EF4-FFF2-40B4-BE49-F238E27FC236}">
                <a16:creationId xmlns:a16="http://schemas.microsoft.com/office/drawing/2014/main" id="{3BEC8C62-C733-B94B-0E4A-C91A65D59414}"/>
              </a:ext>
            </a:extLst>
          </p:cNvPr>
          <p:cNvSpPr>
            <a:spLocks noGrp="1"/>
          </p:cNvSpPr>
          <p:nvPr>
            <p:ph idx="1"/>
          </p:nvPr>
        </p:nvSpPr>
        <p:spPr>
          <a:xfrm>
            <a:off x="685800" y="1981200"/>
            <a:ext cx="7990656" cy="4114800"/>
          </a:xfrm>
        </p:spPr>
        <p:txBody>
          <a:bodyPr/>
          <a:lstStyle/>
          <a:p>
            <a:pPr defTabSz="1076325"/>
            <a:r>
              <a:rPr lang="en-GB" b="1" dirty="0"/>
              <a:t>Science corpus:</a:t>
            </a:r>
            <a:r>
              <a:rPr lang="en-GB" dirty="0"/>
              <a:t>		537,978 word tokens</a:t>
            </a:r>
          </a:p>
          <a:p>
            <a:pPr defTabSz="1076325"/>
            <a:r>
              <a:rPr lang="en-GB" b="1" dirty="0"/>
              <a:t>Popular corpus:</a:t>
            </a:r>
            <a:r>
              <a:rPr lang="en-GB" dirty="0"/>
              <a:t>		176,202 word tokens</a:t>
            </a:r>
          </a:p>
          <a:p>
            <a:endParaRPr lang="en-GB" dirty="0"/>
          </a:p>
          <a:p>
            <a:endParaRPr lang="en-GB" dirty="0"/>
          </a:p>
          <a:p>
            <a:pPr defTabSz="1076325"/>
            <a:r>
              <a:rPr lang="en-GB" b="1" dirty="0"/>
              <a:t>Critically endangered:</a:t>
            </a:r>
            <a:r>
              <a:rPr lang="en-GB" dirty="0"/>
              <a:t>	234,461 word tokens</a:t>
            </a:r>
          </a:p>
          <a:p>
            <a:pPr defTabSz="1076325"/>
            <a:r>
              <a:rPr lang="en-GB" b="1" dirty="0"/>
              <a:t>Endangered:</a:t>
            </a:r>
            <a:r>
              <a:rPr lang="en-GB" dirty="0"/>
              <a:t>		260,710 word tokens</a:t>
            </a:r>
          </a:p>
          <a:p>
            <a:pPr defTabSz="1076325"/>
            <a:r>
              <a:rPr lang="en-GB" b="1" dirty="0"/>
              <a:t>Vulnerably:</a:t>
            </a:r>
            <a:r>
              <a:rPr lang="en-GB" dirty="0"/>
              <a:t>		219,009 word tokens</a:t>
            </a:r>
          </a:p>
        </p:txBody>
      </p:sp>
    </p:spTree>
    <p:extLst>
      <p:ext uri="{BB962C8B-B14F-4D97-AF65-F5344CB8AC3E}">
        <p14:creationId xmlns:p14="http://schemas.microsoft.com/office/powerpoint/2010/main" val="26057444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273A8C-5C5E-A616-9618-15233ED0ABD1}"/>
              </a:ext>
            </a:extLst>
          </p:cNvPr>
          <p:cNvSpPr>
            <a:spLocks noGrp="1"/>
          </p:cNvSpPr>
          <p:nvPr>
            <p:ph type="title"/>
          </p:nvPr>
        </p:nvSpPr>
        <p:spPr/>
        <p:txBody>
          <a:bodyPr/>
          <a:lstStyle/>
          <a:p>
            <a:endParaRPr lang="en-GB"/>
          </a:p>
        </p:txBody>
      </p:sp>
      <p:graphicFrame>
        <p:nvGraphicFramePr>
          <p:cNvPr id="4" name="Inhaltsplatzhalter 3">
            <a:extLst>
              <a:ext uri="{FF2B5EF4-FFF2-40B4-BE49-F238E27FC236}">
                <a16:creationId xmlns:a16="http://schemas.microsoft.com/office/drawing/2014/main" id="{408ECD0E-7ECE-9338-44A9-FA8AA0A7E73E}"/>
              </a:ext>
            </a:extLst>
          </p:cNvPr>
          <p:cNvGraphicFramePr>
            <a:graphicFrameLocks noGrp="1"/>
          </p:cNvGraphicFramePr>
          <p:nvPr>
            <p:ph idx="1"/>
            <p:extLst>
              <p:ext uri="{D42A27DB-BD31-4B8C-83A1-F6EECF244321}">
                <p14:modId xmlns:p14="http://schemas.microsoft.com/office/powerpoint/2010/main" val="1494260596"/>
              </p:ext>
            </p:extLst>
          </p:nvPr>
        </p:nvGraphicFramePr>
        <p:xfrm>
          <a:off x="0" y="1179000"/>
          <a:ext cx="9144000" cy="4500000"/>
        </p:xfrm>
        <a:graphic>
          <a:graphicData uri="http://schemas.openxmlformats.org/drawingml/2006/table">
            <a:tbl>
              <a:tblPr firstRow="1" firstCol="1" bandRow="1">
                <a:tableStyleId>{D7AC3CCA-C797-4891-BE02-D94E43425B78}</a:tableStyleId>
              </a:tblPr>
              <a:tblGrid>
                <a:gridCol w="2339752">
                  <a:extLst>
                    <a:ext uri="{9D8B030D-6E8A-4147-A177-3AD203B41FA5}">
                      <a16:colId xmlns:a16="http://schemas.microsoft.com/office/drawing/2014/main" val="2679450482"/>
                    </a:ext>
                  </a:extLst>
                </a:gridCol>
                <a:gridCol w="864096">
                  <a:extLst>
                    <a:ext uri="{9D8B030D-6E8A-4147-A177-3AD203B41FA5}">
                      <a16:colId xmlns:a16="http://schemas.microsoft.com/office/drawing/2014/main" val="108422429"/>
                    </a:ext>
                  </a:extLst>
                </a:gridCol>
                <a:gridCol w="2016224">
                  <a:extLst>
                    <a:ext uri="{9D8B030D-6E8A-4147-A177-3AD203B41FA5}">
                      <a16:colId xmlns:a16="http://schemas.microsoft.com/office/drawing/2014/main" val="3723909565"/>
                    </a:ext>
                  </a:extLst>
                </a:gridCol>
                <a:gridCol w="864096">
                  <a:extLst>
                    <a:ext uri="{9D8B030D-6E8A-4147-A177-3AD203B41FA5}">
                      <a16:colId xmlns:a16="http://schemas.microsoft.com/office/drawing/2014/main" val="1875337355"/>
                    </a:ext>
                  </a:extLst>
                </a:gridCol>
                <a:gridCol w="2160240">
                  <a:extLst>
                    <a:ext uri="{9D8B030D-6E8A-4147-A177-3AD203B41FA5}">
                      <a16:colId xmlns:a16="http://schemas.microsoft.com/office/drawing/2014/main" val="308155252"/>
                    </a:ext>
                  </a:extLst>
                </a:gridCol>
                <a:gridCol w="899592">
                  <a:extLst>
                    <a:ext uri="{9D8B030D-6E8A-4147-A177-3AD203B41FA5}">
                      <a16:colId xmlns:a16="http://schemas.microsoft.com/office/drawing/2014/main" val="472560317"/>
                    </a:ext>
                  </a:extLst>
                </a:gridCol>
              </a:tblGrid>
              <a:tr h="450000">
                <a:tc>
                  <a:txBody>
                    <a:bodyPr/>
                    <a:lstStyle/>
                    <a:p>
                      <a:pPr algn="l">
                        <a:lnSpc>
                          <a:spcPct val="100000"/>
                        </a:lnSpc>
                        <a:spcBef>
                          <a:spcPts val="300"/>
                        </a:spcBef>
                        <a:spcAft>
                          <a:spcPts val="300"/>
                        </a:spcAft>
                      </a:pPr>
                      <a:r>
                        <a:rPr lang="en-GB" sz="2000" dirty="0">
                          <a:effectLst/>
                        </a:rPr>
                        <a:t>Vaquita</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30,871</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en-GB" sz="2000" dirty="0">
                          <a:effectLst/>
                        </a:rPr>
                        <a:t>Okapi</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22,492</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en-GB" sz="2000" dirty="0">
                          <a:effectLst/>
                        </a:rPr>
                        <a:t>Musk Deer</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16,330</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09307771"/>
                  </a:ext>
                </a:extLst>
              </a:tr>
              <a:tr h="450000">
                <a:tc>
                  <a:txBody>
                    <a:bodyPr/>
                    <a:lstStyle/>
                    <a:p>
                      <a:pPr algn="l">
                        <a:lnSpc>
                          <a:spcPct val="100000"/>
                        </a:lnSpc>
                        <a:spcBef>
                          <a:spcPts val="300"/>
                        </a:spcBef>
                        <a:spcAft>
                          <a:spcPts val="300"/>
                        </a:spcAft>
                      </a:pPr>
                      <a:r>
                        <a:rPr lang="en-GB" sz="2000" dirty="0">
                          <a:effectLst/>
                        </a:rPr>
                        <a:t>Bornean Orangutan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36,613</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en-GB" sz="2000" b="1" dirty="0">
                          <a:effectLst/>
                        </a:rPr>
                        <a:t>Blue Whale</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26,068</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fr-FR" sz="2000" b="1" dirty="0">
                          <a:effectLst/>
                        </a:rPr>
                        <a:t>Dugong</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25,968</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37310445"/>
                  </a:ext>
                </a:extLst>
              </a:tr>
              <a:tr h="450000">
                <a:tc>
                  <a:txBody>
                    <a:bodyPr/>
                    <a:lstStyle/>
                    <a:p>
                      <a:pPr algn="l">
                        <a:lnSpc>
                          <a:spcPct val="100000"/>
                        </a:lnSpc>
                        <a:spcBef>
                          <a:spcPts val="300"/>
                        </a:spcBef>
                        <a:spcAft>
                          <a:spcPts val="300"/>
                        </a:spcAft>
                      </a:pPr>
                      <a:r>
                        <a:rPr lang="en-GB" sz="2000" dirty="0">
                          <a:effectLst/>
                        </a:rPr>
                        <a:t>Red Wolf</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28,444</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en-GB" sz="2000" b="1" dirty="0">
                          <a:effectLst/>
                        </a:rPr>
                        <a:t>Bonobo</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25,324</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fr-FR" sz="2000" b="1" dirty="0">
                          <a:effectLst/>
                        </a:rPr>
                        <a:t>Giant </a:t>
                      </a:r>
                      <a:r>
                        <a:rPr lang="fr-FR" sz="2000" b="1" dirty="0" err="1">
                          <a:effectLst/>
                        </a:rPr>
                        <a:t>Armadillo</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24,761</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25615415"/>
                  </a:ext>
                </a:extLst>
              </a:tr>
              <a:tr h="450000">
                <a:tc>
                  <a:txBody>
                    <a:bodyPr/>
                    <a:lstStyle/>
                    <a:p>
                      <a:pPr algn="l">
                        <a:lnSpc>
                          <a:spcPct val="100000"/>
                        </a:lnSpc>
                        <a:spcBef>
                          <a:spcPts val="300"/>
                        </a:spcBef>
                        <a:spcAft>
                          <a:spcPts val="300"/>
                        </a:spcAft>
                      </a:pPr>
                      <a:r>
                        <a:rPr lang="en-GB" sz="2000" dirty="0">
                          <a:effectLst/>
                        </a:rPr>
                        <a:t>Black Rhino</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22,917</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en-GB" sz="2000" b="1" dirty="0">
                          <a:effectLst/>
                        </a:rPr>
                        <a:t>Sea Otter</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33,176</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fr-FR" sz="2000" b="1" dirty="0">
                          <a:effectLst/>
                        </a:rPr>
                        <a:t>Sun Bear</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26,261</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94057087"/>
                  </a:ext>
                </a:extLst>
              </a:tr>
              <a:tr h="450000">
                <a:tc>
                  <a:txBody>
                    <a:bodyPr/>
                    <a:lstStyle/>
                    <a:p>
                      <a:pPr algn="l">
                        <a:lnSpc>
                          <a:spcPct val="100000"/>
                        </a:lnSpc>
                        <a:spcBef>
                          <a:spcPts val="300"/>
                        </a:spcBef>
                        <a:spcAft>
                          <a:spcPts val="300"/>
                        </a:spcAft>
                      </a:pPr>
                      <a:r>
                        <a:rPr lang="en-GB" sz="2000">
                          <a:effectLst/>
                        </a:rPr>
                        <a:t>Chinese Pangolin</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18,203</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fr-FR" sz="2000" b="1" dirty="0" err="1">
                          <a:effectLst/>
                        </a:rPr>
                        <a:t>Tasmanian</a:t>
                      </a:r>
                      <a:r>
                        <a:rPr lang="fr-FR" sz="2000" b="1" dirty="0">
                          <a:effectLst/>
                        </a:rPr>
                        <a:t> Devil</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24,915</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fr-FR" sz="2000" b="1" dirty="0">
                          <a:effectLst/>
                        </a:rPr>
                        <a:t>Slow Lori</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27,767</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98923321"/>
                  </a:ext>
                </a:extLst>
              </a:tr>
              <a:tr h="450000">
                <a:tc>
                  <a:txBody>
                    <a:bodyPr/>
                    <a:lstStyle/>
                    <a:p>
                      <a:pPr algn="l">
                        <a:lnSpc>
                          <a:spcPct val="100000"/>
                        </a:lnSpc>
                        <a:spcBef>
                          <a:spcPts val="300"/>
                        </a:spcBef>
                        <a:spcAft>
                          <a:spcPts val="300"/>
                        </a:spcAft>
                      </a:pPr>
                      <a:r>
                        <a:rPr lang="en-GB" sz="2000">
                          <a:effectLst/>
                        </a:rPr>
                        <a:t>Kakapo</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20,443</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en-GB" sz="2000" b="1" dirty="0">
                          <a:effectLst/>
                        </a:rPr>
                        <a:t>Secretary Bird</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27,885</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en-GB" sz="2000" b="1" dirty="0">
                          <a:effectLst/>
                        </a:rPr>
                        <a:t>Atlantic Puffin</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20,102</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23721527"/>
                  </a:ext>
                </a:extLst>
              </a:tr>
              <a:tr h="450000">
                <a:tc>
                  <a:txBody>
                    <a:bodyPr/>
                    <a:lstStyle/>
                    <a:p>
                      <a:pPr algn="l">
                        <a:lnSpc>
                          <a:spcPct val="100000"/>
                        </a:lnSpc>
                        <a:spcBef>
                          <a:spcPts val="300"/>
                        </a:spcBef>
                        <a:spcAft>
                          <a:spcPts val="300"/>
                        </a:spcAft>
                      </a:pPr>
                      <a:r>
                        <a:rPr lang="en-GB" sz="2000" dirty="0">
                          <a:effectLst/>
                        </a:rPr>
                        <a:t>Gavial</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17,282</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en-GB" sz="2000" b="1" dirty="0">
                          <a:effectLst/>
                        </a:rPr>
                        <a:t>Spotted Turtle</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36,127</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fr-FR" sz="2000" b="1" dirty="0" err="1">
                          <a:effectLst/>
                        </a:rPr>
                        <a:t>Burmese</a:t>
                      </a:r>
                      <a:r>
                        <a:rPr lang="fr-FR" sz="2000" b="1" dirty="0">
                          <a:effectLst/>
                        </a:rPr>
                        <a:t> Python</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17,047</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68731786"/>
                  </a:ext>
                </a:extLst>
              </a:tr>
              <a:tr h="450000">
                <a:tc>
                  <a:txBody>
                    <a:bodyPr/>
                    <a:lstStyle/>
                    <a:p>
                      <a:pPr algn="l">
                        <a:lnSpc>
                          <a:spcPct val="100000"/>
                        </a:lnSpc>
                        <a:spcBef>
                          <a:spcPts val="300"/>
                        </a:spcBef>
                        <a:spcAft>
                          <a:spcPts val="300"/>
                        </a:spcAft>
                      </a:pPr>
                      <a:r>
                        <a:rPr lang="en-GB" sz="2000" dirty="0">
                          <a:effectLst/>
                        </a:rPr>
                        <a:t>Axolotl</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20,260</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en-GB" sz="2000" b="1" dirty="0">
                          <a:effectLst/>
                        </a:rPr>
                        <a:t>Leopard Frog</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22,550</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fr-FR" sz="2000" b="1" dirty="0">
                          <a:effectLst/>
                        </a:rPr>
                        <a:t>Tiger </a:t>
                      </a:r>
                      <a:r>
                        <a:rPr lang="fr-FR" sz="2000" b="1" dirty="0" err="1">
                          <a:effectLst/>
                        </a:rPr>
                        <a:t>Salamander</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18,952</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25010761"/>
                  </a:ext>
                </a:extLst>
              </a:tr>
              <a:tr h="450000">
                <a:tc>
                  <a:txBody>
                    <a:bodyPr/>
                    <a:lstStyle/>
                    <a:p>
                      <a:pPr algn="l">
                        <a:lnSpc>
                          <a:spcPct val="100000"/>
                        </a:lnSpc>
                        <a:spcBef>
                          <a:spcPts val="300"/>
                        </a:spcBef>
                        <a:spcAft>
                          <a:spcPts val="300"/>
                        </a:spcAft>
                      </a:pPr>
                      <a:r>
                        <a:rPr lang="en-GB" sz="2000" dirty="0">
                          <a:effectLst/>
                        </a:rPr>
                        <a:t>Hammerhead</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23,687</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de-AT" sz="2000" b="1" dirty="0">
                          <a:effectLst/>
                        </a:rPr>
                        <a:t>Huchen</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19,332</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fr-FR" sz="2000" b="1" dirty="0">
                          <a:effectLst/>
                        </a:rPr>
                        <a:t>Sterlet</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25,449</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017075765"/>
                  </a:ext>
                </a:extLst>
              </a:tr>
              <a:tr h="450000">
                <a:tc>
                  <a:txBody>
                    <a:bodyPr/>
                    <a:lstStyle/>
                    <a:p>
                      <a:pPr algn="l">
                        <a:lnSpc>
                          <a:spcPct val="100000"/>
                        </a:lnSpc>
                        <a:spcBef>
                          <a:spcPts val="300"/>
                        </a:spcBef>
                        <a:spcAft>
                          <a:spcPts val="300"/>
                        </a:spcAft>
                      </a:pPr>
                      <a:r>
                        <a:rPr lang="en-GB" sz="2000" dirty="0">
                          <a:effectLst/>
                        </a:rPr>
                        <a:t>Stick-insect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15,741</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en-GB" sz="2000" b="1" dirty="0">
                          <a:effectLst/>
                        </a:rPr>
                        <a:t>Swallowtail</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22,841</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Bef>
                          <a:spcPts val="300"/>
                        </a:spcBef>
                        <a:spcAft>
                          <a:spcPts val="300"/>
                        </a:spcAft>
                      </a:pPr>
                      <a:r>
                        <a:rPr lang="fr-FR" sz="2000" b="1" dirty="0" err="1">
                          <a:effectLst/>
                        </a:rPr>
                        <a:t>Wetapunga</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lnSpc>
                          <a:spcPct val="100000"/>
                        </a:lnSpc>
                        <a:spcBef>
                          <a:spcPts val="300"/>
                        </a:spcBef>
                        <a:spcAft>
                          <a:spcPts val="300"/>
                        </a:spcAft>
                      </a:pPr>
                      <a:r>
                        <a:rPr lang="en-GB" sz="2000" b="0" dirty="0">
                          <a:effectLst/>
                        </a:rPr>
                        <a:t>16,372</a:t>
                      </a:r>
                      <a:endParaRPr lang="en-GB"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9660007"/>
                  </a:ext>
                </a:extLst>
              </a:tr>
            </a:tbl>
          </a:graphicData>
        </a:graphic>
      </p:graphicFrame>
    </p:spTree>
    <p:extLst>
      <p:ext uri="{BB962C8B-B14F-4D97-AF65-F5344CB8AC3E}">
        <p14:creationId xmlns:p14="http://schemas.microsoft.com/office/powerpoint/2010/main" val="1897264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D4DD60-ECE2-A3BE-8159-8C861B957EF6}"/>
              </a:ext>
            </a:extLst>
          </p:cNvPr>
          <p:cNvSpPr>
            <a:spLocks noGrp="1"/>
          </p:cNvSpPr>
          <p:nvPr>
            <p:ph type="title"/>
          </p:nvPr>
        </p:nvSpPr>
        <p:spPr/>
        <p:txBody>
          <a:bodyPr/>
          <a:lstStyle/>
          <a:p>
            <a:r>
              <a:rPr lang="de-AT" dirty="0"/>
              <a:t>Annotation</a:t>
            </a:r>
            <a:endParaRPr lang="en-GB" dirty="0"/>
          </a:p>
        </p:txBody>
      </p:sp>
      <p:sp>
        <p:nvSpPr>
          <p:cNvPr id="3" name="Inhaltsplatzhalter 2">
            <a:extLst>
              <a:ext uri="{FF2B5EF4-FFF2-40B4-BE49-F238E27FC236}">
                <a16:creationId xmlns:a16="http://schemas.microsoft.com/office/drawing/2014/main" id="{8E33E6EE-D3B0-4620-8437-84854900BEEB}"/>
              </a:ext>
            </a:extLst>
          </p:cNvPr>
          <p:cNvSpPr>
            <a:spLocks noGrp="1"/>
          </p:cNvSpPr>
          <p:nvPr>
            <p:ph idx="1"/>
          </p:nvPr>
        </p:nvSpPr>
        <p:spPr/>
        <p:txBody>
          <a:bodyPr/>
          <a:lstStyle/>
          <a:p>
            <a:pPr marL="0" indent="0">
              <a:buNone/>
            </a:pPr>
            <a:r>
              <a:rPr lang="de-AT" dirty="0"/>
              <a:t>The </a:t>
            </a:r>
            <a:r>
              <a:rPr lang="de-AT" dirty="0" err="1"/>
              <a:t>corpus</a:t>
            </a:r>
            <a:r>
              <a:rPr lang="de-AT" dirty="0"/>
              <a:t> </a:t>
            </a:r>
            <a:r>
              <a:rPr lang="de-AT" dirty="0" err="1"/>
              <a:t>has</a:t>
            </a:r>
            <a:r>
              <a:rPr lang="de-AT" dirty="0"/>
              <a:t> </a:t>
            </a:r>
            <a:r>
              <a:rPr lang="de-AT" dirty="0" err="1"/>
              <a:t>been</a:t>
            </a:r>
            <a:r>
              <a:rPr lang="de-AT" dirty="0"/>
              <a:t> </a:t>
            </a:r>
          </a:p>
          <a:p>
            <a:pPr lvl="1"/>
            <a:r>
              <a:rPr lang="de-AT" dirty="0" err="1"/>
              <a:t>structurally</a:t>
            </a:r>
            <a:r>
              <a:rPr lang="de-AT" dirty="0"/>
              <a:t> </a:t>
            </a:r>
            <a:r>
              <a:rPr lang="de-AT" dirty="0" err="1"/>
              <a:t>annotated</a:t>
            </a:r>
            <a:r>
              <a:rPr lang="de-AT" dirty="0"/>
              <a:t> </a:t>
            </a:r>
            <a:br>
              <a:rPr lang="de-AT" dirty="0"/>
            </a:br>
            <a:r>
              <a:rPr lang="de-AT" dirty="0"/>
              <a:t>(</a:t>
            </a:r>
            <a:r>
              <a:rPr lang="de-AT" dirty="0" err="1"/>
              <a:t>tables</a:t>
            </a:r>
            <a:r>
              <a:rPr lang="de-AT" dirty="0"/>
              <a:t>, </a:t>
            </a:r>
            <a:r>
              <a:rPr lang="de-AT" dirty="0" err="1"/>
              <a:t>figures</a:t>
            </a:r>
            <a:r>
              <a:rPr lang="de-AT" dirty="0"/>
              <a:t>, </a:t>
            </a:r>
            <a:r>
              <a:rPr lang="de-AT" dirty="0" err="1"/>
              <a:t>references</a:t>
            </a:r>
            <a:r>
              <a:rPr lang="de-AT" dirty="0"/>
              <a:t>, </a:t>
            </a:r>
            <a:r>
              <a:rPr lang="de-AT" dirty="0" err="1"/>
              <a:t>peritext</a:t>
            </a:r>
            <a:r>
              <a:rPr lang="de-AT" dirty="0"/>
              <a:t>);</a:t>
            </a:r>
          </a:p>
          <a:p>
            <a:pPr lvl="1"/>
            <a:r>
              <a:rPr lang="de-AT" dirty="0" err="1"/>
              <a:t>tagged</a:t>
            </a:r>
            <a:r>
              <a:rPr lang="de-AT" dirty="0"/>
              <a:t> </a:t>
            </a:r>
            <a:r>
              <a:rPr lang="de-AT" dirty="0" err="1"/>
              <a:t>for</a:t>
            </a:r>
            <a:r>
              <a:rPr lang="de-AT" dirty="0"/>
              <a:t> </a:t>
            </a:r>
            <a:r>
              <a:rPr lang="de-AT" dirty="0" err="1"/>
              <a:t>parts-of-speech</a:t>
            </a:r>
            <a:r>
              <a:rPr lang="de-AT" dirty="0"/>
              <a:t> and </a:t>
            </a:r>
            <a:r>
              <a:rPr lang="de-AT" dirty="0" err="1"/>
              <a:t>semantic</a:t>
            </a:r>
            <a:r>
              <a:rPr lang="de-AT" dirty="0"/>
              <a:t> </a:t>
            </a:r>
            <a:r>
              <a:rPr lang="de-AT" dirty="0" err="1"/>
              <a:t>categories</a:t>
            </a:r>
            <a:r>
              <a:rPr lang="de-AT" dirty="0"/>
              <a:t>.</a:t>
            </a:r>
            <a:endParaRPr lang="en-GB" dirty="0"/>
          </a:p>
        </p:txBody>
      </p:sp>
    </p:spTree>
    <p:extLst>
      <p:ext uri="{BB962C8B-B14F-4D97-AF65-F5344CB8AC3E}">
        <p14:creationId xmlns:p14="http://schemas.microsoft.com/office/powerpoint/2010/main" val="38376931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92BB0D-F325-510A-3E31-3A20D583D2E9}"/>
              </a:ext>
            </a:extLst>
          </p:cNvPr>
          <p:cNvSpPr>
            <a:spLocks noGrp="1"/>
          </p:cNvSpPr>
          <p:nvPr>
            <p:ph type="title"/>
          </p:nvPr>
        </p:nvSpPr>
        <p:spPr/>
        <p:txBody>
          <a:bodyPr/>
          <a:lstStyle/>
          <a:p>
            <a:r>
              <a:rPr lang="en-GB" dirty="0"/>
              <a:t>Semantic profiling</a:t>
            </a:r>
          </a:p>
        </p:txBody>
      </p:sp>
      <p:sp>
        <p:nvSpPr>
          <p:cNvPr id="3" name="Inhaltsplatzhalter 2">
            <a:extLst>
              <a:ext uri="{FF2B5EF4-FFF2-40B4-BE49-F238E27FC236}">
                <a16:creationId xmlns:a16="http://schemas.microsoft.com/office/drawing/2014/main" id="{C079FBC9-2356-EE46-FA4B-B63C58987651}"/>
              </a:ext>
            </a:extLst>
          </p:cNvPr>
          <p:cNvSpPr>
            <a:spLocks noGrp="1"/>
          </p:cNvSpPr>
          <p:nvPr>
            <p:ph idx="1"/>
          </p:nvPr>
        </p:nvSpPr>
        <p:spPr/>
        <p:txBody>
          <a:bodyPr/>
          <a:lstStyle/>
          <a:p>
            <a:pPr marL="0" indent="0">
              <a:buNone/>
            </a:pPr>
            <a:r>
              <a:rPr lang="en-GB" dirty="0"/>
              <a:t>Establishing which areas of meaning are salient in a discourse, based on words and their meanings and the quantitative relations between the semantic categories to which they can be assigned.</a:t>
            </a:r>
          </a:p>
          <a:p>
            <a:pPr marL="0" indent="0">
              <a:buNone/>
            </a:pPr>
            <a:r>
              <a:rPr lang="en-GB" dirty="0"/>
              <a:t>Quantification draws upon token numbers, i.e. on how often words in a category occur.</a:t>
            </a:r>
          </a:p>
          <a:p>
            <a:pPr marL="0" indent="0">
              <a:buNone/>
            </a:pPr>
            <a:r>
              <a:rPr lang="en-GB" dirty="0"/>
              <a:t>(Semantic profiles are here based on the 250 most frequent content lexemes in the corpus.)</a:t>
            </a:r>
          </a:p>
        </p:txBody>
      </p:sp>
    </p:spTree>
    <p:extLst>
      <p:ext uri="{BB962C8B-B14F-4D97-AF65-F5344CB8AC3E}">
        <p14:creationId xmlns:p14="http://schemas.microsoft.com/office/powerpoint/2010/main" val="2187710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330379-11EC-FB04-C5D2-47870C1CAAD3}"/>
              </a:ext>
            </a:extLst>
          </p:cNvPr>
          <p:cNvSpPr>
            <a:spLocks noGrp="1"/>
          </p:cNvSpPr>
          <p:nvPr>
            <p:ph type="title"/>
          </p:nvPr>
        </p:nvSpPr>
        <p:spPr/>
        <p:txBody>
          <a:bodyPr/>
          <a:lstStyle/>
          <a:p>
            <a:r>
              <a:rPr lang="en-GB" dirty="0"/>
              <a:t>Overall results</a:t>
            </a:r>
          </a:p>
        </p:txBody>
      </p:sp>
      <p:sp>
        <p:nvSpPr>
          <p:cNvPr id="3" name="Inhaltsplatzhalter 2">
            <a:extLst>
              <a:ext uri="{FF2B5EF4-FFF2-40B4-BE49-F238E27FC236}">
                <a16:creationId xmlns:a16="http://schemas.microsoft.com/office/drawing/2014/main" id="{9E14AB7A-887D-D57F-D15D-8EBBDED3D9E1}"/>
              </a:ext>
            </a:extLst>
          </p:cNvPr>
          <p:cNvSpPr>
            <a:spLocks noGrp="1"/>
          </p:cNvSpPr>
          <p:nvPr>
            <p:ph idx="1"/>
          </p:nvPr>
        </p:nvSpPr>
        <p:spPr/>
        <p:txBody>
          <a:bodyPr/>
          <a:lstStyle/>
          <a:p>
            <a:endParaRPr lang="en-GB"/>
          </a:p>
        </p:txBody>
      </p:sp>
      <p:graphicFrame>
        <p:nvGraphicFramePr>
          <p:cNvPr id="4" name="Inhaltsplatzhalter 3">
            <a:extLst>
              <a:ext uri="{FF2B5EF4-FFF2-40B4-BE49-F238E27FC236}">
                <a16:creationId xmlns:a16="http://schemas.microsoft.com/office/drawing/2014/main" id="{CC39DD15-379E-4777-265C-B33BDCCFA1B7}"/>
              </a:ext>
            </a:extLst>
          </p:cNvPr>
          <p:cNvGraphicFramePr>
            <a:graphicFrameLocks/>
          </p:cNvGraphicFramePr>
          <p:nvPr>
            <p:extLst>
              <p:ext uri="{D42A27DB-BD31-4B8C-83A1-F6EECF244321}">
                <p14:modId xmlns:p14="http://schemas.microsoft.com/office/powerpoint/2010/main" val="2108520183"/>
              </p:ext>
            </p:extLst>
          </p:nvPr>
        </p:nvGraphicFramePr>
        <p:xfrm>
          <a:off x="1152000" y="80772"/>
          <a:ext cx="6840000" cy="6696456"/>
        </p:xfrm>
        <a:graphic>
          <a:graphicData uri="http://schemas.openxmlformats.org/drawingml/2006/table">
            <a:tbl>
              <a:tblPr firstRow="1" firstCol="1" bandRow="1">
                <a:tableStyleId>{1E171933-4619-4E11-9A3F-F7608DF75F80}</a:tableStyleId>
              </a:tblPr>
              <a:tblGrid>
                <a:gridCol w="3240000">
                  <a:extLst>
                    <a:ext uri="{9D8B030D-6E8A-4147-A177-3AD203B41FA5}">
                      <a16:colId xmlns:a16="http://schemas.microsoft.com/office/drawing/2014/main" val="3291744028"/>
                    </a:ext>
                  </a:extLst>
                </a:gridCol>
                <a:gridCol w="1800000">
                  <a:extLst>
                    <a:ext uri="{9D8B030D-6E8A-4147-A177-3AD203B41FA5}">
                      <a16:colId xmlns:a16="http://schemas.microsoft.com/office/drawing/2014/main" val="2144160173"/>
                    </a:ext>
                  </a:extLst>
                </a:gridCol>
                <a:gridCol w="1800000">
                  <a:extLst>
                    <a:ext uri="{9D8B030D-6E8A-4147-A177-3AD203B41FA5}">
                      <a16:colId xmlns:a16="http://schemas.microsoft.com/office/drawing/2014/main" val="3657736749"/>
                    </a:ext>
                  </a:extLst>
                </a:gridCol>
              </a:tblGrid>
              <a:tr h="0">
                <a:tc>
                  <a:txBody>
                    <a:bodyPr/>
                    <a:lstStyle/>
                    <a:p>
                      <a:pPr algn="just">
                        <a:lnSpc>
                          <a:spcPct val="107000"/>
                        </a:lnSpc>
                        <a:spcAft>
                          <a:spcPts val="800"/>
                        </a:spcAft>
                      </a:pPr>
                      <a:r>
                        <a:rPr lang="en-GB" sz="1800" dirty="0">
                          <a:effectLst/>
                        </a:rPr>
                        <a:t>Category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767670"/>
                    </a:solidFill>
                  </a:tcPr>
                </a:tc>
                <a:tc>
                  <a:txBody>
                    <a:bodyPr/>
                    <a:lstStyle/>
                    <a:p>
                      <a:pPr algn="ctr">
                        <a:lnSpc>
                          <a:spcPct val="107000"/>
                        </a:lnSpc>
                        <a:spcAft>
                          <a:spcPts val="800"/>
                        </a:spcAft>
                      </a:pPr>
                      <a:r>
                        <a:rPr lang="en-GB" sz="1800" dirty="0">
                          <a:effectLst/>
                        </a:rPr>
                        <a:t> Freq.</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767670"/>
                    </a:solidFill>
                  </a:tcPr>
                </a:tc>
                <a:tc>
                  <a:txBody>
                    <a:bodyPr/>
                    <a:lstStyle/>
                    <a:p>
                      <a:pPr algn="ctr">
                        <a:lnSpc>
                          <a:spcPct val="107000"/>
                        </a:lnSpc>
                        <a:spcAft>
                          <a:spcPts val="800"/>
                        </a:spcAft>
                      </a:pPr>
                      <a:r>
                        <a:rPr lang="en-GB" sz="1800" dirty="0">
                          <a:effectLst/>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767670"/>
                    </a:solidFill>
                  </a:tcPr>
                </a:tc>
                <a:extLst>
                  <a:ext uri="{0D108BD9-81ED-4DB2-BD59-A6C34878D82A}">
                    <a16:rowId xmlns:a16="http://schemas.microsoft.com/office/drawing/2014/main" val="3154402530"/>
                  </a:ext>
                </a:extLst>
              </a:tr>
              <a:tr h="0">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General activity &amp; existence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3,244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29771007"/>
                  </a:ext>
                </a:extLst>
              </a:tr>
              <a:tr h="0">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Categorization &amp; complexity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9,858</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6.8%</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69768067"/>
                  </a:ext>
                </a:extLst>
              </a:tr>
              <a:tr h="0">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Causality &amp; instrumentation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5,415</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76497706"/>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Space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5,322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22647896"/>
                  </a:ext>
                </a:extLst>
              </a:tr>
              <a:tr h="0">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Countries. nations. regions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3,562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2.5%</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42532919"/>
                  </a:ext>
                </a:extLst>
              </a:tr>
              <a:tr h="0">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Habitats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6,340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66908998"/>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Time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10,002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18480240"/>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Colours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1,993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14408007"/>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Communication &amp; media</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2,864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18889082"/>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Mind</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4,503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595279"/>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Body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1,791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57034116"/>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Nutrition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3,442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733789771"/>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Reproduction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8,024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5.5%</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81986035"/>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Pathology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286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78923164"/>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Fauna</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20,930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14.5%</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67367856"/>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Flora</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892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233526699"/>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Humanity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710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0.5%</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76860329"/>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Exploitation of nature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1,146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0.8%</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50907598"/>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Conservation of nature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3,461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2.4%</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7972069"/>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Scientific practice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11,525</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53735529"/>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Quantification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22,353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15.4%</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16851965"/>
                  </a:ext>
                </a:extLst>
              </a:tr>
              <a:tr h="0">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Evaluation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5,404</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3.7%</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52359552"/>
                  </a:ext>
                </a:extLst>
              </a:tr>
              <a:tr h="0">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Others &amp; undefined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11,651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78665745"/>
                  </a:ext>
                </a:extLst>
              </a:tr>
            </a:tbl>
          </a:graphicData>
        </a:graphic>
      </p:graphicFrame>
    </p:spTree>
    <p:extLst>
      <p:ext uri="{BB962C8B-B14F-4D97-AF65-F5344CB8AC3E}">
        <p14:creationId xmlns:p14="http://schemas.microsoft.com/office/powerpoint/2010/main" val="3479489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11D915-B407-36AC-865A-7E0F33D961EE}"/>
              </a:ext>
            </a:extLst>
          </p:cNvPr>
          <p:cNvSpPr>
            <a:spLocks noGrp="1"/>
          </p:cNvSpPr>
          <p:nvPr>
            <p:ph type="title"/>
          </p:nvPr>
        </p:nvSpPr>
        <p:spPr/>
        <p:txBody>
          <a:bodyPr/>
          <a:lstStyle/>
          <a:p>
            <a:endParaRPr lang="en-GB"/>
          </a:p>
        </p:txBody>
      </p:sp>
      <p:sp>
        <p:nvSpPr>
          <p:cNvPr id="3" name="Inhaltsplatzhalter 2">
            <a:extLst>
              <a:ext uri="{FF2B5EF4-FFF2-40B4-BE49-F238E27FC236}">
                <a16:creationId xmlns:a16="http://schemas.microsoft.com/office/drawing/2014/main" id="{88DFFF9B-6329-EF96-7761-F226A8DF0AB0}"/>
              </a:ext>
            </a:extLst>
          </p:cNvPr>
          <p:cNvSpPr>
            <a:spLocks noGrp="1"/>
          </p:cNvSpPr>
          <p:nvPr>
            <p:ph idx="1"/>
          </p:nvPr>
        </p:nvSpPr>
        <p:spPr/>
        <p:txBody>
          <a:bodyPr/>
          <a:lstStyle/>
          <a:p>
            <a:endParaRPr lang="en-GB"/>
          </a:p>
        </p:txBody>
      </p:sp>
      <p:pic>
        <p:nvPicPr>
          <p:cNvPr id="5" name="Grafik 4">
            <a:extLst>
              <a:ext uri="{FF2B5EF4-FFF2-40B4-BE49-F238E27FC236}">
                <a16:creationId xmlns:a16="http://schemas.microsoft.com/office/drawing/2014/main" id="{6C11F64C-FF51-7AEE-67CF-0DDBD5EC4BE9}"/>
              </a:ext>
            </a:extLst>
          </p:cNvPr>
          <p:cNvPicPr>
            <a:picLocks noChangeAspect="1"/>
          </p:cNvPicPr>
          <p:nvPr/>
        </p:nvPicPr>
        <p:blipFill rotWithShape="1">
          <a:blip r:embed="rId2"/>
          <a:srcRect l="37842" t="32243" r="37464" b="2647"/>
          <a:stretch/>
        </p:blipFill>
        <p:spPr>
          <a:xfrm>
            <a:off x="685800" y="7187"/>
            <a:ext cx="7772400" cy="6857999"/>
          </a:xfrm>
          <a:prstGeom prst="rect">
            <a:avLst/>
          </a:prstGeom>
        </p:spPr>
      </p:pic>
    </p:spTree>
    <p:extLst>
      <p:ext uri="{BB962C8B-B14F-4D97-AF65-F5344CB8AC3E}">
        <p14:creationId xmlns:p14="http://schemas.microsoft.com/office/powerpoint/2010/main" val="3780822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330379-11EC-FB04-C5D2-47870C1CAAD3}"/>
              </a:ext>
            </a:extLst>
          </p:cNvPr>
          <p:cNvSpPr>
            <a:spLocks noGrp="1"/>
          </p:cNvSpPr>
          <p:nvPr>
            <p:ph type="title"/>
          </p:nvPr>
        </p:nvSpPr>
        <p:spPr/>
        <p:txBody>
          <a:bodyPr/>
          <a:lstStyle/>
          <a:p>
            <a:r>
              <a:rPr lang="en-GB" dirty="0"/>
              <a:t>Overall results</a:t>
            </a:r>
          </a:p>
        </p:txBody>
      </p:sp>
      <p:sp>
        <p:nvSpPr>
          <p:cNvPr id="3" name="Inhaltsplatzhalter 2">
            <a:extLst>
              <a:ext uri="{FF2B5EF4-FFF2-40B4-BE49-F238E27FC236}">
                <a16:creationId xmlns:a16="http://schemas.microsoft.com/office/drawing/2014/main" id="{9E14AB7A-887D-D57F-D15D-8EBBDED3D9E1}"/>
              </a:ext>
            </a:extLst>
          </p:cNvPr>
          <p:cNvSpPr>
            <a:spLocks noGrp="1"/>
          </p:cNvSpPr>
          <p:nvPr>
            <p:ph idx="1"/>
          </p:nvPr>
        </p:nvSpPr>
        <p:spPr/>
        <p:txBody>
          <a:bodyPr/>
          <a:lstStyle/>
          <a:p>
            <a:endParaRPr lang="en-GB"/>
          </a:p>
        </p:txBody>
      </p:sp>
      <p:graphicFrame>
        <p:nvGraphicFramePr>
          <p:cNvPr id="4" name="Inhaltsplatzhalter 3">
            <a:extLst>
              <a:ext uri="{FF2B5EF4-FFF2-40B4-BE49-F238E27FC236}">
                <a16:creationId xmlns:a16="http://schemas.microsoft.com/office/drawing/2014/main" id="{CC39DD15-379E-4777-265C-B33BDCCFA1B7}"/>
              </a:ext>
            </a:extLst>
          </p:cNvPr>
          <p:cNvGraphicFramePr>
            <a:graphicFrameLocks/>
          </p:cNvGraphicFramePr>
          <p:nvPr/>
        </p:nvGraphicFramePr>
        <p:xfrm>
          <a:off x="1152000" y="80772"/>
          <a:ext cx="6840000" cy="6696456"/>
        </p:xfrm>
        <a:graphic>
          <a:graphicData uri="http://schemas.openxmlformats.org/drawingml/2006/table">
            <a:tbl>
              <a:tblPr firstRow="1" firstCol="1" bandRow="1">
                <a:tableStyleId>{1E171933-4619-4E11-9A3F-F7608DF75F80}</a:tableStyleId>
              </a:tblPr>
              <a:tblGrid>
                <a:gridCol w="3240000">
                  <a:extLst>
                    <a:ext uri="{9D8B030D-6E8A-4147-A177-3AD203B41FA5}">
                      <a16:colId xmlns:a16="http://schemas.microsoft.com/office/drawing/2014/main" val="3291744028"/>
                    </a:ext>
                  </a:extLst>
                </a:gridCol>
                <a:gridCol w="1800000">
                  <a:extLst>
                    <a:ext uri="{9D8B030D-6E8A-4147-A177-3AD203B41FA5}">
                      <a16:colId xmlns:a16="http://schemas.microsoft.com/office/drawing/2014/main" val="2144160173"/>
                    </a:ext>
                  </a:extLst>
                </a:gridCol>
                <a:gridCol w="1800000">
                  <a:extLst>
                    <a:ext uri="{9D8B030D-6E8A-4147-A177-3AD203B41FA5}">
                      <a16:colId xmlns:a16="http://schemas.microsoft.com/office/drawing/2014/main" val="3657736749"/>
                    </a:ext>
                  </a:extLst>
                </a:gridCol>
              </a:tblGrid>
              <a:tr h="0">
                <a:tc>
                  <a:txBody>
                    <a:bodyPr/>
                    <a:lstStyle/>
                    <a:p>
                      <a:pPr algn="just">
                        <a:lnSpc>
                          <a:spcPct val="107000"/>
                        </a:lnSpc>
                        <a:spcAft>
                          <a:spcPts val="800"/>
                        </a:spcAft>
                      </a:pPr>
                      <a:r>
                        <a:rPr lang="en-GB" sz="1800" dirty="0">
                          <a:effectLst/>
                        </a:rPr>
                        <a:t>Category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767670"/>
                    </a:solidFill>
                  </a:tcPr>
                </a:tc>
                <a:tc>
                  <a:txBody>
                    <a:bodyPr/>
                    <a:lstStyle/>
                    <a:p>
                      <a:pPr algn="ctr">
                        <a:lnSpc>
                          <a:spcPct val="107000"/>
                        </a:lnSpc>
                        <a:spcAft>
                          <a:spcPts val="800"/>
                        </a:spcAft>
                      </a:pPr>
                      <a:r>
                        <a:rPr lang="en-GB" sz="1800" dirty="0">
                          <a:effectLst/>
                        </a:rPr>
                        <a:t> Freq.</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767670"/>
                    </a:solidFill>
                  </a:tcPr>
                </a:tc>
                <a:tc>
                  <a:txBody>
                    <a:bodyPr/>
                    <a:lstStyle/>
                    <a:p>
                      <a:pPr algn="ctr">
                        <a:lnSpc>
                          <a:spcPct val="107000"/>
                        </a:lnSpc>
                        <a:spcAft>
                          <a:spcPts val="800"/>
                        </a:spcAft>
                      </a:pPr>
                      <a:r>
                        <a:rPr lang="en-GB" sz="1800" dirty="0">
                          <a:effectLst/>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767670"/>
                    </a:solidFill>
                  </a:tcPr>
                </a:tc>
                <a:extLst>
                  <a:ext uri="{0D108BD9-81ED-4DB2-BD59-A6C34878D82A}">
                    <a16:rowId xmlns:a16="http://schemas.microsoft.com/office/drawing/2014/main" val="3154402530"/>
                  </a:ext>
                </a:extLst>
              </a:tr>
              <a:tr h="0">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General activity &amp; existence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3,244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29771007"/>
                  </a:ext>
                </a:extLst>
              </a:tr>
              <a:tr h="0">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Categorization &amp; complexity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9,858</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6.8%</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69768067"/>
                  </a:ext>
                </a:extLst>
              </a:tr>
              <a:tr h="0">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Causality &amp; instrumentation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5,415</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76497706"/>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Space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5,322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22647896"/>
                  </a:ext>
                </a:extLst>
              </a:tr>
              <a:tr h="0">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Countries. nations. regions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3,562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2.5%</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42532919"/>
                  </a:ext>
                </a:extLst>
              </a:tr>
              <a:tr h="0">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Habitats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6,340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66908998"/>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Time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10,002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18480240"/>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Colours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1,993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14408007"/>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Communication &amp; media</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2,864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18889082"/>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Mind</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4,503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595279"/>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Body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1,791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57034116"/>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Nutrition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3,442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733789771"/>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Reproduction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8,024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5.5%</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81986035"/>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Pathology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286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78923164"/>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Fauna</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20,930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14.5%</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67367856"/>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Flora</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892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233526699"/>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Humanity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710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0.5%</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76860329"/>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Exploitation of nature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1,146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0.8%</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50907598"/>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Conservation of nature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3,461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2.4%</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7972069"/>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Scientific practice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11,525</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53735529"/>
                  </a:ext>
                </a:extLst>
              </a:tr>
              <a:tr h="0">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Quantification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22,353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15.4%</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16851965"/>
                  </a:ext>
                </a:extLst>
              </a:tr>
              <a:tr h="0">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Evaluation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5,404</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3.7%</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52359552"/>
                  </a:ext>
                </a:extLst>
              </a:tr>
              <a:tr h="0">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Others &amp; undefined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11,651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78665745"/>
                  </a:ext>
                </a:extLst>
              </a:tr>
            </a:tbl>
          </a:graphicData>
        </a:graphic>
      </p:graphicFrame>
      <p:sp>
        <p:nvSpPr>
          <p:cNvPr id="5" name="Rechteck: abgerundete Ecken 4">
            <a:extLst>
              <a:ext uri="{FF2B5EF4-FFF2-40B4-BE49-F238E27FC236}">
                <a16:creationId xmlns:a16="http://schemas.microsoft.com/office/drawing/2014/main" id="{88D38C03-3D29-32E2-59EB-51D92A4806ED}"/>
              </a:ext>
            </a:extLst>
          </p:cNvPr>
          <p:cNvSpPr/>
          <p:nvPr/>
        </p:nvSpPr>
        <p:spPr>
          <a:xfrm>
            <a:off x="1152000" y="4264350"/>
            <a:ext cx="6840000" cy="273467"/>
          </a:xfrm>
          <a:prstGeom prst="roundRect">
            <a:avLst/>
          </a:prstGeom>
          <a:solidFill>
            <a:srgbClr val="FFC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hteck: abgerundete Ecken 5">
            <a:extLst>
              <a:ext uri="{FF2B5EF4-FFF2-40B4-BE49-F238E27FC236}">
                <a16:creationId xmlns:a16="http://schemas.microsoft.com/office/drawing/2014/main" id="{8B68F80E-1CBF-84E3-7E8F-0EF2E1EEB1B0}"/>
              </a:ext>
            </a:extLst>
          </p:cNvPr>
          <p:cNvSpPr/>
          <p:nvPr/>
        </p:nvSpPr>
        <p:spPr>
          <a:xfrm>
            <a:off x="1142030" y="3715995"/>
            <a:ext cx="6840000" cy="273467"/>
          </a:xfrm>
          <a:prstGeom prst="roundRect">
            <a:avLst/>
          </a:prstGeom>
          <a:solidFill>
            <a:srgbClr val="FFC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hteck: abgerundete Ecken 6">
            <a:extLst>
              <a:ext uri="{FF2B5EF4-FFF2-40B4-BE49-F238E27FC236}">
                <a16:creationId xmlns:a16="http://schemas.microsoft.com/office/drawing/2014/main" id="{05C4E19A-C018-048A-3DE5-308480A7A4D1}"/>
              </a:ext>
            </a:extLst>
          </p:cNvPr>
          <p:cNvSpPr/>
          <p:nvPr/>
        </p:nvSpPr>
        <p:spPr>
          <a:xfrm>
            <a:off x="1150576" y="5091868"/>
            <a:ext cx="6840000" cy="569380"/>
          </a:xfrm>
          <a:prstGeom prst="roundRect">
            <a:avLst/>
          </a:prstGeom>
          <a:solidFill>
            <a:srgbClr val="FFC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hteck: abgerundete Ecken 7">
            <a:extLst>
              <a:ext uri="{FF2B5EF4-FFF2-40B4-BE49-F238E27FC236}">
                <a16:creationId xmlns:a16="http://schemas.microsoft.com/office/drawing/2014/main" id="{DC3E8801-2D4C-5B97-1270-A79490FE0C40}"/>
              </a:ext>
            </a:extLst>
          </p:cNvPr>
          <p:cNvSpPr/>
          <p:nvPr/>
        </p:nvSpPr>
        <p:spPr>
          <a:xfrm>
            <a:off x="1150576" y="5661248"/>
            <a:ext cx="6840000" cy="554051"/>
          </a:xfrm>
          <a:prstGeom prst="roundRect">
            <a:avLst/>
          </a:prstGeom>
          <a:solidFill>
            <a:srgbClr val="FFC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3030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6"/>
                                        </p:tgtEl>
                                      </p:cBhvr>
                                    </p:animEffect>
                                    <p:set>
                                      <p:cBhvr>
                                        <p:cTn id="27" dur="1" fill="hold">
                                          <p:stCondLst>
                                            <p:cond delay="499"/>
                                          </p:stCondLst>
                                        </p:cTn>
                                        <p:tgtEl>
                                          <p:spTgt spid="6"/>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7"/>
                                        </p:tgtEl>
                                      </p:cBhvr>
                                    </p:animEffect>
                                    <p:set>
                                      <p:cBhvr>
                                        <p:cTn id="37" dur="1" fill="hold">
                                          <p:stCondLst>
                                            <p:cond delay="499"/>
                                          </p:stCondLst>
                                        </p:cTn>
                                        <p:tgtEl>
                                          <p:spTgt spid="7"/>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8"/>
                                        </p:tgtEl>
                                      </p:cBhvr>
                                    </p:animEffect>
                                    <p:set>
                                      <p:cBhvr>
                                        <p:cTn id="4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9DE11F-63D2-81E9-0109-6C3D255DC669}"/>
              </a:ext>
            </a:extLst>
          </p:cNvPr>
          <p:cNvSpPr>
            <a:spLocks noGrp="1"/>
          </p:cNvSpPr>
          <p:nvPr>
            <p:ph type="title"/>
          </p:nvPr>
        </p:nvSpPr>
        <p:spPr/>
        <p:txBody>
          <a:bodyPr/>
          <a:lstStyle/>
          <a:p>
            <a:r>
              <a:rPr lang="en-GB" dirty="0"/>
              <a:t>Comparative results</a:t>
            </a:r>
          </a:p>
        </p:txBody>
      </p:sp>
      <p:sp>
        <p:nvSpPr>
          <p:cNvPr id="3" name="Inhaltsplatzhalter 2">
            <a:extLst>
              <a:ext uri="{FF2B5EF4-FFF2-40B4-BE49-F238E27FC236}">
                <a16:creationId xmlns:a16="http://schemas.microsoft.com/office/drawing/2014/main" id="{3E2DB20C-7370-7D07-8C7C-E8F0C3F9E2C0}"/>
              </a:ext>
            </a:extLst>
          </p:cNvPr>
          <p:cNvSpPr>
            <a:spLocks noGrp="1"/>
          </p:cNvSpPr>
          <p:nvPr>
            <p:ph idx="1"/>
          </p:nvPr>
        </p:nvSpPr>
        <p:spPr/>
        <p:txBody>
          <a:bodyPr/>
          <a:lstStyle/>
          <a:p>
            <a:endParaRPr lang="en-GB"/>
          </a:p>
        </p:txBody>
      </p:sp>
      <p:graphicFrame>
        <p:nvGraphicFramePr>
          <p:cNvPr id="4" name="Inhaltsplatzhalter 3">
            <a:extLst>
              <a:ext uri="{FF2B5EF4-FFF2-40B4-BE49-F238E27FC236}">
                <a16:creationId xmlns:a16="http://schemas.microsoft.com/office/drawing/2014/main" id="{BB01641D-47A6-207A-536B-52265AEE6833}"/>
              </a:ext>
            </a:extLst>
          </p:cNvPr>
          <p:cNvGraphicFramePr>
            <a:graphicFrameLocks/>
          </p:cNvGraphicFramePr>
          <p:nvPr>
            <p:extLst>
              <p:ext uri="{D42A27DB-BD31-4B8C-83A1-F6EECF244321}">
                <p14:modId xmlns:p14="http://schemas.microsoft.com/office/powerpoint/2010/main" val="676490001"/>
              </p:ext>
            </p:extLst>
          </p:nvPr>
        </p:nvGraphicFramePr>
        <p:xfrm>
          <a:off x="390467" y="0"/>
          <a:ext cx="8363066" cy="6857999"/>
        </p:xfrm>
        <a:graphic>
          <a:graphicData uri="http://schemas.openxmlformats.org/drawingml/2006/table">
            <a:tbl>
              <a:tblPr firstRow="1" firstCol="1" bandRow="1">
                <a:tableStyleId>{1E171933-4619-4E11-9A3F-F7608DF75F80}</a:tableStyleId>
              </a:tblPr>
              <a:tblGrid>
                <a:gridCol w="2963066">
                  <a:extLst>
                    <a:ext uri="{9D8B030D-6E8A-4147-A177-3AD203B41FA5}">
                      <a16:colId xmlns:a16="http://schemas.microsoft.com/office/drawing/2014/main" val="3291744028"/>
                    </a:ext>
                  </a:extLst>
                </a:gridCol>
                <a:gridCol w="900000">
                  <a:extLst>
                    <a:ext uri="{9D8B030D-6E8A-4147-A177-3AD203B41FA5}">
                      <a16:colId xmlns:a16="http://schemas.microsoft.com/office/drawing/2014/main" val="2144160173"/>
                    </a:ext>
                  </a:extLst>
                </a:gridCol>
                <a:gridCol w="900000">
                  <a:extLst>
                    <a:ext uri="{9D8B030D-6E8A-4147-A177-3AD203B41FA5}">
                      <a16:colId xmlns:a16="http://schemas.microsoft.com/office/drawing/2014/main" val="3657736749"/>
                    </a:ext>
                  </a:extLst>
                </a:gridCol>
                <a:gridCol w="900000">
                  <a:extLst>
                    <a:ext uri="{9D8B030D-6E8A-4147-A177-3AD203B41FA5}">
                      <a16:colId xmlns:a16="http://schemas.microsoft.com/office/drawing/2014/main" val="28818099"/>
                    </a:ext>
                  </a:extLst>
                </a:gridCol>
                <a:gridCol w="900000">
                  <a:extLst>
                    <a:ext uri="{9D8B030D-6E8A-4147-A177-3AD203B41FA5}">
                      <a16:colId xmlns:a16="http://schemas.microsoft.com/office/drawing/2014/main" val="1418607152"/>
                    </a:ext>
                  </a:extLst>
                </a:gridCol>
                <a:gridCol w="900000">
                  <a:extLst>
                    <a:ext uri="{9D8B030D-6E8A-4147-A177-3AD203B41FA5}">
                      <a16:colId xmlns:a16="http://schemas.microsoft.com/office/drawing/2014/main" val="3186166991"/>
                    </a:ext>
                  </a:extLst>
                </a:gridCol>
                <a:gridCol w="900000">
                  <a:extLst>
                    <a:ext uri="{9D8B030D-6E8A-4147-A177-3AD203B41FA5}">
                      <a16:colId xmlns:a16="http://schemas.microsoft.com/office/drawing/2014/main" val="1595275959"/>
                    </a:ext>
                  </a:extLst>
                </a:gridCol>
              </a:tblGrid>
              <a:tr h="280574">
                <a:tc>
                  <a:txBody>
                    <a:bodyPr/>
                    <a:lstStyle/>
                    <a:p>
                      <a:pPr algn="just">
                        <a:lnSpc>
                          <a:spcPct val="107000"/>
                        </a:lnSpc>
                        <a:spcAft>
                          <a:spcPts val="800"/>
                        </a:spcAft>
                      </a:pPr>
                      <a:r>
                        <a:rPr lang="en-GB" sz="1800" dirty="0">
                          <a:effectLst/>
                          <a:latin typeface="+mj-lt"/>
                        </a:rPr>
                        <a:t>Category</a:t>
                      </a:r>
                      <a:endParaRPr lang="en-GB" sz="1800" dirty="0">
                        <a:effectLst/>
                        <a:latin typeface="+mj-lt"/>
                        <a:ea typeface="Calibri" panose="020F0502020204030204" pitchFamily="34" charset="0"/>
                        <a:cs typeface="Times New Roman" panose="02020603050405020304" pitchFamily="18" charset="0"/>
                      </a:endParaRPr>
                    </a:p>
                  </a:txBody>
                  <a:tcPr marL="68580" marR="68580" marT="0" marB="0" anchor="b">
                    <a:solidFill>
                      <a:srgbClr val="767670"/>
                    </a:solidFill>
                  </a:tcPr>
                </a:tc>
                <a:tc>
                  <a:txBody>
                    <a:bodyPr/>
                    <a:lstStyle/>
                    <a:p>
                      <a:pPr algn="ctr">
                        <a:lnSpc>
                          <a:spcPct val="107000"/>
                        </a:lnSpc>
                        <a:spcAft>
                          <a:spcPts val="800"/>
                        </a:spcAft>
                      </a:pPr>
                      <a:r>
                        <a:rPr lang="en-GB" sz="1800" dirty="0">
                          <a:effectLst/>
                          <a:latin typeface="+mj-lt"/>
                          <a:ea typeface="Calibri" panose="020F0502020204030204" pitchFamily="34" charset="0"/>
                          <a:cs typeface="Times New Roman" panose="02020603050405020304" pitchFamily="18" charset="0"/>
                        </a:rPr>
                        <a:t>CR</a:t>
                      </a:r>
                    </a:p>
                  </a:txBody>
                  <a:tcPr marL="68580" marR="68580" marT="0" marB="0" anchor="ctr">
                    <a:solidFill>
                      <a:srgbClr val="767670"/>
                    </a:solidFill>
                  </a:tcPr>
                </a:tc>
                <a:tc>
                  <a:txBody>
                    <a:bodyPr/>
                    <a:lstStyle/>
                    <a:p>
                      <a:pPr algn="ctr">
                        <a:lnSpc>
                          <a:spcPct val="107000"/>
                        </a:lnSpc>
                        <a:spcAft>
                          <a:spcPts val="800"/>
                        </a:spcAft>
                      </a:pPr>
                      <a:endParaRPr lang="en-GB" sz="1800" dirty="0">
                        <a:effectLst/>
                        <a:latin typeface="+mj-lt"/>
                        <a:ea typeface="Calibri" panose="020F0502020204030204" pitchFamily="34" charset="0"/>
                        <a:cs typeface="Times New Roman" panose="02020603050405020304" pitchFamily="18" charset="0"/>
                      </a:endParaRPr>
                    </a:p>
                  </a:txBody>
                  <a:tcPr marL="68580" marR="68580" marT="0" marB="0" anchor="b">
                    <a:solidFill>
                      <a:srgbClr val="767670"/>
                    </a:solidFill>
                  </a:tcPr>
                </a:tc>
                <a:tc>
                  <a:txBody>
                    <a:bodyPr/>
                    <a:lstStyle/>
                    <a:p>
                      <a:pPr algn="ctr">
                        <a:lnSpc>
                          <a:spcPct val="107000"/>
                        </a:lnSpc>
                        <a:spcAft>
                          <a:spcPts val="800"/>
                        </a:spcAft>
                      </a:pPr>
                      <a:r>
                        <a:rPr lang="en-GB" sz="1800" dirty="0">
                          <a:effectLst/>
                          <a:latin typeface="+mj-lt"/>
                          <a:ea typeface="Calibri" panose="020F0502020204030204" pitchFamily="34" charset="0"/>
                          <a:cs typeface="Times New Roman" panose="02020603050405020304" pitchFamily="18" charset="0"/>
                        </a:rPr>
                        <a:t>EN</a:t>
                      </a:r>
                    </a:p>
                  </a:txBody>
                  <a:tcPr marL="68580" marR="68580" marT="0" marB="0" anchor="b">
                    <a:solidFill>
                      <a:srgbClr val="767670"/>
                    </a:solidFill>
                  </a:tcPr>
                </a:tc>
                <a:tc>
                  <a:txBody>
                    <a:bodyPr/>
                    <a:lstStyle/>
                    <a:p>
                      <a:pPr algn="ctr">
                        <a:lnSpc>
                          <a:spcPct val="107000"/>
                        </a:lnSpc>
                        <a:spcAft>
                          <a:spcPts val="800"/>
                        </a:spcAft>
                      </a:pPr>
                      <a:endParaRPr lang="en-GB" sz="1800" dirty="0">
                        <a:effectLst/>
                        <a:latin typeface="+mj-lt"/>
                        <a:ea typeface="Calibri" panose="020F0502020204030204" pitchFamily="34" charset="0"/>
                        <a:cs typeface="Times New Roman" panose="02020603050405020304" pitchFamily="18" charset="0"/>
                      </a:endParaRPr>
                    </a:p>
                  </a:txBody>
                  <a:tcPr marL="68580" marR="68580" marT="0" marB="0" anchor="b">
                    <a:solidFill>
                      <a:srgbClr val="767670"/>
                    </a:solidFill>
                  </a:tcPr>
                </a:tc>
                <a:tc>
                  <a:txBody>
                    <a:bodyPr/>
                    <a:lstStyle/>
                    <a:p>
                      <a:pPr algn="ctr">
                        <a:lnSpc>
                          <a:spcPct val="107000"/>
                        </a:lnSpc>
                        <a:spcAft>
                          <a:spcPts val="800"/>
                        </a:spcAft>
                      </a:pPr>
                      <a:r>
                        <a:rPr lang="en-GB" sz="1800" dirty="0">
                          <a:effectLst/>
                          <a:latin typeface="+mj-lt"/>
                          <a:ea typeface="Calibri" panose="020F0502020204030204" pitchFamily="34" charset="0"/>
                          <a:cs typeface="Times New Roman" panose="02020603050405020304" pitchFamily="18" charset="0"/>
                        </a:rPr>
                        <a:t>VU</a:t>
                      </a:r>
                    </a:p>
                  </a:txBody>
                  <a:tcPr marL="68580" marR="68580" marT="0" marB="0" anchor="b">
                    <a:solidFill>
                      <a:srgbClr val="767670"/>
                    </a:solidFill>
                  </a:tcPr>
                </a:tc>
                <a:tc>
                  <a:txBody>
                    <a:bodyPr/>
                    <a:lstStyle/>
                    <a:p>
                      <a:pPr algn="ctr">
                        <a:lnSpc>
                          <a:spcPct val="107000"/>
                        </a:lnSpc>
                        <a:spcAft>
                          <a:spcPts val="800"/>
                        </a:spcAft>
                      </a:pPr>
                      <a:endParaRPr lang="en-GB" sz="1800" dirty="0">
                        <a:effectLst/>
                        <a:latin typeface="+mj-lt"/>
                        <a:ea typeface="Calibri" panose="020F0502020204030204" pitchFamily="34" charset="0"/>
                        <a:cs typeface="Times New Roman" panose="02020603050405020304" pitchFamily="18" charset="0"/>
                      </a:endParaRPr>
                    </a:p>
                  </a:txBody>
                  <a:tcPr marL="68580" marR="68580" marT="0" marB="0" anchor="b">
                    <a:solidFill>
                      <a:srgbClr val="767670"/>
                    </a:solidFill>
                  </a:tcPr>
                </a:tc>
                <a:extLst>
                  <a:ext uri="{0D108BD9-81ED-4DB2-BD59-A6C34878D82A}">
                    <a16:rowId xmlns:a16="http://schemas.microsoft.com/office/drawing/2014/main" val="3154402530"/>
                  </a:ext>
                </a:extLst>
              </a:tr>
              <a:tr h="285975">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General activity &amp; existence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1,152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1,285</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541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29771007"/>
                  </a:ext>
                </a:extLst>
              </a:tr>
              <a:tr h="285975">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Categorization &amp; complexity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3,280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4,056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2,867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69768067"/>
                  </a:ext>
                </a:extLst>
              </a:tr>
              <a:tr h="285975">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Causality &amp; instrumentation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1,767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2,041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3.5%</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1,406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76497706"/>
                  </a:ext>
                </a:extLst>
              </a:tr>
              <a:tr h="285975">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Space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1,092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2,450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1,760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22647896"/>
                  </a:ext>
                </a:extLst>
              </a:tr>
              <a:tr h="285975">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Countries. nations. regions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1,845</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3.6%</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2,101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3.6%</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2,186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42532919"/>
                  </a:ext>
                </a:extLst>
              </a:tr>
              <a:tr h="285975">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Habitats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1,381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3,868</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6.6%</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1,869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66908998"/>
                  </a:ext>
                </a:extLst>
              </a:tr>
              <a:tr h="285975">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Time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3,189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3,810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6.5%</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3,576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7.6%</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18480240"/>
                  </a:ext>
                </a:extLst>
              </a:tr>
              <a:tr h="285975">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Colours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1,134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691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14408007"/>
                  </a:ext>
                </a:extLst>
              </a:tr>
              <a:tr h="285975">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Communication &amp; media</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790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1.5%</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1,189</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863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1.8%</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18889082"/>
                  </a:ext>
                </a:extLst>
              </a:tr>
              <a:tr h="285975">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Mind</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1,669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1,675</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1,482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595279"/>
                  </a:ext>
                </a:extLst>
              </a:tr>
              <a:tr h="285975">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Body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603</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550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1,058</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2.3%</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57034116"/>
                  </a:ext>
                </a:extLst>
              </a:tr>
              <a:tr h="285975">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Nutrition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692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1.3%</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1,236</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1,122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733789771"/>
                  </a:ext>
                </a:extLst>
              </a:tr>
              <a:tr h="285975">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Reproduction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3,009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5.8%</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3,267</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5.6%</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2,277</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4.8%</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81986035"/>
                  </a:ext>
                </a:extLst>
              </a:tr>
              <a:tr h="285975">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Pathology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791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101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78923164"/>
                  </a:ext>
                </a:extLst>
              </a:tr>
              <a:tr h="285975">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Fauna</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7,860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15.3%</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8,682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7,936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16.9%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67367856"/>
                  </a:ext>
                </a:extLst>
              </a:tr>
              <a:tr h="285975">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Flora</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702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265</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0.5%</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347</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233526699"/>
                  </a:ext>
                </a:extLst>
              </a:tr>
              <a:tr h="285975">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Humanity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269</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0.5%</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200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76860329"/>
                  </a:ext>
                </a:extLst>
              </a:tr>
              <a:tr h="285975">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Exploitation of nature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1,176</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139</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652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50907598"/>
                  </a:ext>
                </a:extLst>
              </a:tr>
              <a:tr h="285975">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Conservation of nature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1,470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1,338</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2.3%</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988</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7972069"/>
                  </a:ext>
                </a:extLst>
              </a:tr>
              <a:tr h="285975">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Scientific practice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4,813</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9.3%</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4,067</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3,245</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53735529"/>
                  </a:ext>
                </a:extLst>
              </a:tr>
              <a:tr h="285975">
                <a:tc>
                  <a:txBody>
                    <a:bodyPr/>
                    <a:lstStyle/>
                    <a:p>
                      <a:pPr>
                        <a:lnSpc>
                          <a:spcPct val="107000"/>
                        </a:lnSpc>
                        <a:spcAft>
                          <a:spcPts val="800"/>
                        </a:spcAft>
                      </a:pPr>
                      <a:r>
                        <a:rPr lang="en-GB"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Quantification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6,662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8,557</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7,477</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15.9%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16851965"/>
                  </a:ext>
                </a:extLst>
              </a:tr>
              <a:tr h="285975">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Evaluation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2,132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2,221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3.8%</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976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52359552"/>
                  </a:ext>
                </a:extLst>
              </a:tr>
              <a:tr h="285975">
                <a:tc>
                  <a:txBody>
                    <a:bodyPr/>
                    <a:lstStyle/>
                    <a:p>
                      <a:pPr>
                        <a:lnSpc>
                          <a:spcPct val="107000"/>
                        </a:lnSpc>
                        <a:spcAft>
                          <a:spcPts val="800"/>
                        </a:spcAft>
                      </a:pPr>
                      <a:r>
                        <a:rPr lang="en-GB"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Others &amp; undefined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4,997</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3,853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6.6%</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4,027</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de-A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8.6%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78665745"/>
                  </a:ext>
                </a:extLst>
              </a:tr>
            </a:tbl>
          </a:graphicData>
        </a:graphic>
      </p:graphicFrame>
      <p:sp>
        <p:nvSpPr>
          <p:cNvPr id="5" name="Rechteck: abgerundete Ecken 4">
            <a:extLst>
              <a:ext uri="{FF2B5EF4-FFF2-40B4-BE49-F238E27FC236}">
                <a16:creationId xmlns:a16="http://schemas.microsoft.com/office/drawing/2014/main" id="{68EA7B7F-5751-0FCC-BA2B-57BC3763E412}"/>
              </a:ext>
            </a:extLst>
          </p:cNvPr>
          <p:cNvSpPr/>
          <p:nvPr/>
        </p:nvSpPr>
        <p:spPr>
          <a:xfrm>
            <a:off x="399969" y="3725965"/>
            <a:ext cx="8353563" cy="279099"/>
          </a:xfrm>
          <a:prstGeom prst="roundRect">
            <a:avLst/>
          </a:prstGeom>
          <a:solidFill>
            <a:srgbClr val="FFC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hteck: abgerundete Ecken 5">
            <a:extLst>
              <a:ext uri="{FF2B5EF4-FFF2-40B4-BE49-F238E27FC236}">
                <a16:creationId xmlns:a16="http://schemas.microsoft.com/office/drawing/2014/main" id="{72D39931-58AB-AAA8-FA87-BE672AEF7AF5}"/>
              </a:ext>
            </a:extLst>
          </p:cNvPr>
          <p:cNvSpPr/>
          <p:nvPr/>
        </p:nvSpPr>
        <p:spPr>
          <a:xfrm>
            <a:off x="399969" y="4293096"/>
            <a:ext cx="8353563" cy="279099"/>
          </a:xfrm>
          <a:prstGeom prst="roundRect">
            <a:avLst/>
          </a:prstGeom>
          <a:solidFill>
            <a:srgbClr val="FFC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hteck: abgerundete Ecken 6">
            <a:extLst>
              <a:ext uri="{FF2B5EF4-FFF2-40B4-BE49-F238E27FC236}">
                <a16:creationId xmlns:a16="http://schemas.microsoft.com/office/drawing/2014/main" id="{D6F5AAF4-C77F-9889-1FBD-5B5C461AE57F}"/>
              </a:ext>
            </a:extLst>
          </p:cNvPr>
          <p:cNvSpPr/>
          <p:nvPr/>
        </p:nvSpPr>
        <p:spPr>
          <a:xfrm>
            <a:off x="390467" y="5157192"/>
            <a:ext cx="8353563" cy="592637"/>
          </a:xfrm>
          <a:prstGeom prst="roundRect">
            <a:avLst/>
          </a:prstGeom>
          <a:solidFill>
            <a:srgbClr val="FFC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8" name="Rechteck: abgerundete Ecken 7">
            <a:extLst>
              <a:ext uri="{FF2B5EF4-FFF2-40B4-BE49-F238E27FC236}">
                <a16:creationId xmlns:a16="http://schemas.microsoft.com/office/drawing/2014/main" id="{B9DA6770-7D01-0D2A-E3E3-33B645B08DC2}"/>
              </a:ext>
            </a:extLst>
          </p:cNvPr>
          <p:cNvSpPr/>
          <p:nvPr/>
        </p:nvSpPr>
        <p:spPr>
          <a:xfrm>
            <a:off x="381402" y="5749829"/>
            <a:ext cx="8353563" cy="531330"/>
          </a:xfrm>
          <a:prstGeom prst="roundRect">
            <a:avLst/>
          </a:prstGeom>
          <a:solidFill>
            <a:srgbClr val="FFC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1367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A787AC-6BEF-4B70-4086-53D0410B2944}"/>
              </a:ext>
            </a:extLst>
          </p:cNvPr>
          <p:cNvSpPr>
            <a:spLocks noGrp="1"/>
          </p:cNvSpPr>
          <p:nvPr>
            <p:ph type="title"/>
          </p:nvPr>
        </p:nvSpPr>
        <p:spPr/>
        <p:txBody>
          <a:bodyPr/>
          <a:lstStyle/>
          <a:p>
            <a:r>
              <a:rPr lang="en-GB" dirty="0"/>
              <a:t>Syntactic profiling</a:t>
            </a:r>
          </a:p>
        </p:txBody>
      </p:sp>
      <p:sp>
        <p:nvSpPr>
          <p:cNvPr id="3" name="Inhaltsplatzhalter 2">
            <a:extLst>
              <a:ext uri="{FF2B5EF4-FFF2-40B4-BE49-F238E27FC236}">
                <a16:creationId xmlns:a16="http://schemas.microsoft.com/office/drawing/2014/main" id="{27E39955-B850-E1B9-1209-C419AB052171}"/>
              </a:ext>
            </a:extLst>
          </p:cNvPr>
          <p:cNvSpPr>
            <a:spLocks noGrp="1"/>
          </p:cNvSpPr>
          <p:nvPr>
            <p:ph idx="1"/>
          </p:nvPr>
        </p:nvSpPr>
        <p:spPr>
          <a:xfrm>
            <a:off x="685800" y="1844824"/>
            <a:ext cx="7772400" cy="4251176"/>
          </a:xfrm>
        </p:spPr>
        <p:txBody>
          <a:bodyPr/>
          <a:lstStyle/>
          <a:p>
            <a:pPr marL="0" indent="0">
              <a:buNone/>
            </a:pPr>
            <a:r>
              <a:rPr lang="en-GB" dirty="0"/>
              <a:t>Establishing which syntactic functions are salient in a discourse with respect to particular items, based on constructions and the quantitative relations between the different categories to which they can be assigned.</a:t>
            </a:r>
          </a:p>
          <a:p>
            <a:pPr marL="0" indent="0">
              <a:buNone/>
            </a:pPr>
            <a:r>
              <a:rPr lang="en-GB" dirty="0"/>
              <a:t>Quantification draws upon token numbers.</a:t>
            </a:r>
          </a:p>
          <a:p>
            <a:pPr marL="0" indent="0">
              <a:buNone/>
            </a:pPr>
            <a:r>
              <a:rPr lang="en-GB" dirty="0"/>
              <a:t>Syntactic profiling in discourse analysis always tries to interpret the formal categories semantically, i.e. in terms of their contributions to meaning.</a:t>
            </a:r>
          </a:p>
          <a:p>
            <a:endParaRPr lang="en-GB" dirty="0"/>
          </a:p>
        </p:txBody>
      </p:sp>
    </p:spTree>
    <p:extLst>
      <p:ext uri="{BB962C8B-B14F-4D97-AF65-F5344CB8AC3E}">
        <p14:creationId xmlns:p14="http://schemas.microsoft.com/office/powerpoint/2010/main" val="4407432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A787AC-6BEF-4B70-4086-53D0410B2944}"/>
              </a:ext>
            </a:extLst>
          </p:cNvPr>
          <p:cNvSpPr>
            <a:spLocks noGrp="1"/>
          </p:cNvSpPr>
          <p:nvPr>
            <p:ph type="title"/>
          </p:nvPr>
        </p:nvSpPr>
        <p:spPr/>
        <p:txBody>
          <a:bodyPr/>
          <a:lstStyle/>
          <a:p>
            <a:r>
              <a:rPr lang="en-GB" dirty="0"/>
              <a:t>Syntactic profiling</a:t>
            </a:r>
          </a:p>
        </p:txBody>
      </p:sp>
      <p:sp>
        <p:nvSpPr>
          <p:cNvPr id="3" name="Inhaltsplatzhalter 2">
            <a:extLst>
              <a:ext uri="{FF2B5EF4-FFF2-40B4-BE49-F238E27FC236}">
                <a16:creationId xmlns:a16="http://schemas.microsoft.com/office/drawing/2014/main" id="{27E39955-B850-E1B9-1209-C419AB052171}"/>
              </a:ext>
            </a:extLst>
          </p:cNvPr>
          <p:cNvSpPr>
            <a:spLocks noGrp="1"/>
          </p:cNvSpPr>
          <p:nvPr>
            <p:ph idx="1"/>
          </p:nvPr>
        </p:nvSpPr>
        <p:spPr>
          <a:xfrm>
            <a:off x="685800" y="1844824"/>
            <a:ext cx="7772400" cy="4251176"/>
          </a:xfrm>
        </p:spPr>
        <p:txBody>
          <a:bodyPr/>
          <a:lstStyle/>
          <a:p>
            <a:pPr marL="0" indent="0">
              <a:buNone/>
            </a:pPr>
            <a:r>
              <a:rPr lang="en-GB" dirty="0"/>
              <a:t>(Syntactic profiling focuses on expression referring to the endangered animal species here.)</a:t>
            </a:r>
          </a:p>
        </p:txBody>
      </p:sp>
    </p:spTree>
    <p:extLst>
      <p:ext uri="{BB962C8B-B14F-4D97-AF65-F5344CB8AC3E}">
        <p14:creationId xmlns:p14="http://schemas.microsoft.com/office/powerpoint/2010/main" val="39614437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A787AC-6BEF-4B70-4086-53D0410B2944}"/>
              </a:ext>
            </a:extLst>
          </p:cNvPr>
          <p:cNvSpPr>
            <a:spLocks noGrp="1"/>
          </p:cNvSpPr>
          <p:nvPr>
            <p:ph type="title"/>
          </p:nvPr>
        </p:nvSpPr>
        <p:spPr/>
        <p:txBody>
          <a:bodyPr/>
          <a:lstStyle/>
          <a:p>
            <a:r>
              <a:rPr lang="en-GB" dirty="0"/>
              <a:t>Syntactic profile: Categories</a:t>
            </a:r>
          </a:p>
        </p:txBody>
      </p:sp>
      <p:sp>
        <p:nvSpPr>
          <p:cNvPr id="3" name="Inhaltsplatzhalter 2">
            <a:extLst>
              <a:ext uri="{FF2B5EF4-FFF2-40B4-BE49-F238E27FC236}">
                <a16:creationId xmlns:a16="http://schemas.microsoft.com/office/drawing/2014/main" id="{27E39955-B850-E1B9-1209-C419AB052171}"/>
              </a:ext>
            </a:extLst>
          </p:cNvPr>
          <p:cNvSpPr>
            <a:spLocks noGrp="1"/>
          </p:cNvSpPr>
          <p:nvPr>
            <p:ph idx="1"/>
          </p:nvPr>
        </p:nvSpPr>
        <p:spPr/>
        <p:txBody>
          <a:bodyPr/>
          <a:lstStyle/>
          <a:p>
            <a:pPr>
              <a:spcAft>
                <a:spcPts val="0"/>
              </a:spcAft>
            </a:pPr>
            <a:r>
              <a:rPr lang="en-GB" b="1" dirty="0"/>
              <a:t>Subject</a:t>
            </a:r>
          </a:p>
          <a:p>
            <a:pPr marL="784225" lvl="2" indent="0">
              <a:buNone/>
            </a:pPr>
            <a:r>
              <a:rPr lang="en-GB" b="1" i="1" u="sng" dirty="0"/>
              <a:t>Sun Bears</a:t>
            </a:r>
            <a:r>
              <a:rPr lang="en-GB" i="1" dirty="0"/>
              <a:t> have a toolbox of amazing adaptations that help them survive.</a:t>
            </a:r>
          </a:p>
          <a:p>
            <a:pPr>
              <a:spcBef>
                <a:spcPts val="1200"/>
              </a:spcBef>
              <a:spcAft>
                <a:spcPts val="0"/>
              </a:spcAft>
            </a:pPr>
            <a:r>
              <a:rPr lang="en-GB" b="1" dirty="0"/>
              <a:t>Object</a:t>
            </a:r>
          </a:p>
          <a:p>
            <a:pPr marL="784225" lvl="2" indent="0">
              <a:buNone/>
            </a:pPr>
            <a:r>
              <a:rPr lang="en-GB" i="1" dirty="0"/>
              <a:t>He also pleaded the public to stop keeping </a:t>
            </a:r>
            <a:r>
              <a:rPr lang="en-GB" b="1" i="1" u="sng" dirty="0"/>
              <a:t>slow lorises</a:t>
            </a:r>
            <a:r>
              <a:rPr lang="en-GB" i="1" dirty="0"/>
              <a:t> as pets.</a:t>
            </a:r>
          </a:p>
          <a:p>
            <a:pPr>
              <a:spcBef>
                <a:spcPts val="1200"/>
              </a:spcBef>
              <a:spcAft>
                <a:spcPts val="0"/>
              </a:spcAft>
            </a:pPr>
            <a:r>
              <a:rPr lang="en-GB" b="1" dirty="0"/>
              <a:t>Prepositional phrase</a:t>
            </a:r>
          </a:p>
          <a:p>
            <a:pPr marL="784225" lvl="2" indent="0">
              <a:buNone/>
            </a:pPr>
            <a:r>
              <a:rPr lang="en-GB" i="1" dirty="0"/>
              <a:t>The current male bias </a:t>
            </a:r>
            <a:r>
              <a:rPr lang="en-GB" b="1" i="1" u="sng" dirty="0"/>
              <a:t>among adult </a:t>
            </a:r>
            <a:r>
              <a:rPr lang="en-GB" b="1" i="1" u="sng" dirty="0" err="1"/>
              <a:t>kākāpō</a:t>
            </a:r>
            <a:r>
              <a:rPr lang="en-GB" b="1" i="1" dirty="0"/>
              <a:t> </a:t>
            </a:r>
            <a:r>
              <a:rPr lang="en-GB" i="1" dirty="0"/>
              <a:t>may be a result of past differential mortality in the presence of introduced mammalian carnivores.</a:t>
            </a:r>
          </a:p>
        </p:txBody>
      </p:sp>
    </p:spTree>
    <p:extLst>
      <p:ext uri="{BB962C8B-B14F-4D97-AF65-F5344CB8AC3E}">
        <p14:creationId xmlns:p14="http://schemas.microsoft.com/office/powerpoint/2010/main" val="3805587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A787AC-6BEF-4B70-4086-53D0410B2944}"/>
              </a:ext>
            </a:extLst>
          </p:cNvPr>
          <p:cNvSpPr>
            <a:spLocks noGrp="1"/>
          </p:cNvSpPr>
          <p:nvPr>
            <p:ph type="title"/>
          </p:nvPr>
        </p:nvSpPr>
        <p:spPr/>
        <p:txBody>
          <a:bodyPr/>
          <a:lstStyle/>
          <a:p>
            <a:r>
              <a:rPr lang="en-GB" dirty="0"/>
              <a:t>Syntactic profile: Categories</a:t>
            </a:r>
          </a:p>
        </p:txBody>
      </p:sp>
      <p:sp>
        <p:nvSpPr>
          <p:cNvPr id="3" name="Inhaltsplatzhalter 2">
            <a:extLst>
              <a:ext uri="{FF2B5EF4-FFF2-40B4-BE49-F238E27FC236}">
                <a16:creationId xmlns:a16="http://schemas.microsoft.com/office/drawing/2014/main" id="{27E39955-B850-E1B9-1209-C419AB052171}"/>
              </a:ext>
            </a:extLst>
          </p:cNvPr>
          <p:cNvSpPr>
            <a:spLocks noGrp="1"/>
          </p:cNvSpPr>
          <p:nvPr>
            <p:ph idx="1"/>
          </p:nvPr>
        </p:nvSpPr>
        <p:spPr/>
        <p:txBody>
          <a:bodyPr/>
          <a:lstStyle/>
          <a:p>
            <a:pPr>
              <a:spcAft>
                <a:spcPts val="0"/>
              </a:spcAft>
            </a:pPr>
            <a:r>
              <a:rPr lang="en-GB" b="1" dirty="0"/>
              <a:t>Ellipsis </a:t>
            </a:r>
          </a:p>
          <a:p>
            <a:pPr marL="361225" lvl="1" indent="0">
              <a:buNone/>
            </a:pPr>
            <a:r>
              <a:rPr lang="en-GB" dirty="0"/>
              <a:t>Headers, lists, parentheses</a:t>
            </a:r>
          </a:p>
          <a:p>
            <a:pPr marL="784225" lvl="2" indent="0">
              <a:buNone/>
            </a:pPr>
            <a:r>
              <a:rPr lang="en-GB" dirty="0"/>
              <a:t>[…] </a:t>
            </a:r>
            <a:r>
              <a:rPr lang="en-GB" i="1" dirty="0"/>
              <a:t>population structure of the endangered marsupial Sarcophilus </a:t>
            </a:r>
            <a:r>
              <a:rPr lang="en-GB" i="1" dirty="0" err="1"/>
              <a:t>harrisii</a:t>
            </a:r>
            <a:r>
              <a:rPr lang="en-GB" i="1" dirty="0"/>
              <a:t> (</a:t>
            </a:r>
            <a:r>
              <a:rPr lang="en-GB" b="1" i="1" u="sng" dirty="0"/>
              <a:t>Tasmanian devil</a:t>
            </a:r>
            <a:r>
              <a:rPr lang="en-GB" i="1" dirty="0"/>
              <a:t>) </a:t>
            </a:r>
          </a:p>
          <a:p>
            <a:pPr>
              <a:spcBef>
                <a:spcPts val="1200"/>
              </a:spcBef>
              <a:spcAft>
                <a:spcPts val="0"/>
              </a:spcAft>
            </a:pPr>
            <a:r>
              <a:rPr lang="en-GB" b="1" dirty="0"/>
              <a:t>Genitive</a:t>
            </a:r>
          </a:p>
          <a:p>
            <a:pPr marL="784225" lvl="2" indent="0">
              <a:buNone/>
            </a:pPr>
            <a:r>
              <a:rPr lang="en-GB" b="1" i="1" u="sng" dirty="0"/>
              <a:t>The spotted turtle’s </a:t>
            </a:r>
            <a:r>
              <a:rPr lang="en-GB" i="1" dirty="0"/>
              <a:t>range overlaps that of many other turtles. </a:t>
            </a:r>
          </a:p>
          <a:p>
            <a:pPr>
              <a:spcBef>
                <a:spcPts val="1200"/>
              </a:spcBef>
              <a:spcAft>
                <a:spcPts val="0"/>
              </a:spcAft>
            </a:pPr>
            <a:r>
              <a:rPr lang="en-GB" b="1" dirty="0"/>
              <a:t>Compound</a:t>
            </a:r>
          </a:p>
          <a:p>
            <a:pPr marL="784225" lvl="2" indent="0">
              <a:buNone/>
            </a:pPr>
            <a:r>
              <a:rPr lang="en-GB" b="1" i="1" u="sng" dirty="0"/>
              <a:t>pangolin</a:t>
            </a:r>
            <a:r>
              <a:rPr lang="en-GB" i="1" dirty="0"/>
              <a:t> conservation parameters</a:t>
            </a:r>
          </a:p>
          <a:p>
            <a:endParaRPr lang="en-GB" dirty="0"/>
          </a:p>
        </p:txBody>
      </p:sp>
    </p:spTree>
    <p:extLst>
      <p:ext uri="{BB962C8B-B14F-4D97-AF65-F5344CB8AC3E}">
        <p14:creationId xmlns:p14="http://schemas.microsoft.com/office/powerpoint/2010/main" val="28622119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A787AC-6BEF-4B70-4086-53D0410B2944}"/>
              </a:ext>
            </a:extLst>
          </p:cNvPr>
          <p:cNvSpPr>
            <a:spLocks noGrp="1"/>
          </p:cNvSpPr>
          <p:nvPr>
            <p:ph type="title"/>
          </p:nvPr>
        </p:nvSpPr>
        <p:spPr/>
        <p:txBody>
          <a:bodyPr/>
          <a:lstStyle/>
          <a:p>
            <a:r>
              <a:rPr lang="en-GB" dirty="0"/>
              <a:t>Syntactic profile: Categories</a:t>
            </a:r>
          </a:p>
        </p:txBody>
      </p:sp>
      <p:sp>
        <p:nvSpPr>
          <p:cNvPr id="3" name="Inhaltsplatzhalter 2">
            <a:extLst>
              <a:ext uri="{FF2B5EF4-FFF2-40B4-BE49-F238E27FC236}">
                <a16:creationId xmlns:a16="http://schemas.microsoft.com/office/drawing/2014/main" id="{27E39955-B850-E1B9-1209-C419AB052171}"/>
              </a:ext>
            </a:extLst>
          </p:cNvPr>
          <p:cNvSpPr>
            <a:spLocks noGrp="1"/>
          </p:cNvSpPr>
          <p:nvPr>
            <p:ph idx="1"/>
          </p:nvPr>
        </p:nvSpPr>
        <p:spPr/>
        <p:txBody>
          <a:bodyPr/>
          <a:lstStyle/>
          <a:p>
            <a:pPr>
              <a:spcAft>
                <a:spcPts val="0"/>
              </a:spcAft>
            </a:pPr>
            <a:r>
              <a:rPr lang="en-GB" b="1" dirty="0"/>
              <a:t>Other </a:t>
            </a:r>
          </a:p>
          <a:p>
            <a:pPr marL="361225" lvl="1" indent="0">
              <a:buNone/>
            </a:pPr>
            <a:r>
              <a:rPr lang="en-GB" dirty="0"/>
              <a:t>Complements, appositions, unclassifiable </a:t>
            </a:r>
          </a:p>
          <a:p>
            <a:pPr marL="784225" lvl="2" indent="0">
              <a:buNone/>
            </a:pPr>
            <a:r>
              <a:rPr lang="en-GB" i="1" dirty="0"/>
              <a:t>Two of four the female red wolves involved in these hybrid events were not 100% pure </a:t>
            </a:r>
            <a:r>
              <a:rPr lang="en-GB" b="1" i="1" u="sng" dirty="0"/>
              <a:t>red wolves</a:t>
            </a:r>
            <a:r>
              <a:rPr lang="en-GB" i="1" dirty="0"/>
              <a:t>.</a:t>
            </a:r>
          </a:p>
          <a:p>
            <a:pPr>
              <a:spcBef>
                <a:spcPts val="1200"/>
              </a:spcBef>
              <a:spcAft>
                <a:spcPts val="0"/>
              </a:spcAft>
            </a:pPr>
            <a:r>
              <a:rPr lang="en-GB" b="1" dirty="0"/>
              <a:t>Foreign language</a:t>
            </a:r>
          </a:p>
          <a:p>
            <a:pPr marL="784225" lvl="2" indent="0">
              <a:buNone/>
            </a:pPr>
            <a:r>
              <a:rPr lang="en-GB" i="1" dirty="0"/>
              <a:t>The International Committee for the Recovery of the Vaquita (</a:t>
            </a:r>
            <a:r>
              <a:rPr lang="en-GB" i="1" dirty="0" err="1"/>
              <a:t>Comiti</a:t>
            </a:r>
            <a:r>
              <a:rPr lang="en-GB" i="1" dirty="0"/>
              <a:t> </a:t>
            </a:r>
            <a:r>
              <a:rPr lang="en-GB" i="1" dirty="0" err="1"/>
              <a:t>Internacional</a:t>
            </a:r>
            <a:r>
              <a:rPr lang="en-GB" i="1" dirty="0"/>
              <a:t> para la </a:t>
            </a:r>
            <a:r>
              <a:rPr lang="en-GB" i="1" dirty="0" err="1"/>
              <a:t>Recuperacisn</a:t>
            </a:r>
            <a:r>
              <a:rPr lang="en-GB" i="1" dirty="0"/>
              <a:t> de la </a:t>
            </a:r>
            <a:r>
              <a:rPr lang="en-GB" b="1" i="1" u="sng" dirty="0"/>
              <a:t>Vaquita</a:t>
            </a:r>
            <a:r>
              <a:rPr lang="en-GB" i="1" dirty="0"/>
              <a:t>, or CIRVA) was established in 1996.</a:t>
            </a:r>
          </a:p>
          <a:p>
            <a:endParaRPr lang="en-GB" dirty="0"/>
          </a:p>
        </p:txBody>
      </p:sp>
    </p:spTree>
    <p:extLst>
      <p:ext uri="{BB962C8B-B14F-4D97-AF65-F5344CB8AC3E}">
        <p14:creationId xmlns:p14="http://schemas.microsoft.com/office/powerpoint/2010/main" val="1178974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EEF15B-7B3C-E3EC-3504-15FBF8A1396D}"/>
              </a:ext>
            </a:extLst>
          </p:cNvPr>
          <p:cNvSpPr>
            <a:spLocks noGrp="1"/>
          </p:cNvSpPr>
          <p:nvPr>
            <p:ph type="title"/>
          </p:nvPr>
        </p:nvSpPr>
        <p:spPr/>
        <p:txBody>
          <a:bodyPr/>
          <a:lstStyle/>
          <a:p>
            <a:r>
              <a:rPr lang="en-GB" dirty="0"/>
              <a:t>Results</a:t>
            </a:r>
          </a:p>
        </p:txBody>
      </p:sp>
      <p:graphicFrame>
        <p:nvGraphicFramePr>
          <p:cNvPr id="4" name="Inhaltsplatzhalter 3">
            <a:extLst>
              <a:ext uri="{FF2B5EF4-FFF2-40B4-BE49-F238E27FC236}">
                <a16:creationId xmlns:a16="http://schemas.microsoft.com/office/drawing/2014/main" id="{859555EC-A732-ACEC-3230-5851ADB87B2D}"/>
              </a:ext>
            </a:extLst>
          </p:cNvPr>
          <p:cNvGraphicFramePr>
            <a:graphicFrameLocks noGrp="1"/>
          </p:cNvGraphicFramePr>
          <p:nvPr>
            <p:ph idx="1"/>
            <p:extLst>
              <p:ext uri="{D42A27DB-BD31-4B8C-83A1-F6EECF244321}">
                <p14:modId xmlns:p14="http://schemas.microsoft.com/office/powerpoint/2010/main" val="2378571214"/>
              </p:ext>
            </p:extLst>
          </p:nvPr>
        </p:nvGraphicFramePr>
        <p:xfrm>
          <a:off x="1152000" y="2204864"/>
          <a:ext cx="6840000" cy="3721100"/>
        </p:xfrm>
        <a:graphic>
          <a:graphicData uri="http://schemas.openxmlformats.org/drawingml/2006/table">
            <a:tbl>
              <a:tblPr firstRow="1" firstCol="1" bandRow="1">
                <a:tableStyleId>{1E171933-4619-4E11-9A3F-F7608DF75F80}</a:tableStyleId>
              </a:tblPr>
              <a:tblGrid>
                <a:gridCol w="3240000">
                  <a:extLst>
                    <a:ext uri="{9D8B030D-6E8A-4147-A177-3AD203B41FA5}">
                      <a16:colId xmlns:a16="http://schemas.microsoft.com/office/drawing/2014/main" val="3291744028"/>
                    </a:ext>
                  </a:extLst>
                </a:gridCol>
                <a:gridCol w="1800000">
                  <a:extLst>
                    <a:ext uri="{9D8B030D-6E8A-4147-A177-3AD203B41FA5}">
                      <a16:colId xmlns:a16="http://schemas.microsoft.com/office/drawing/2014/main" val="2144160173"/>
                    </a:ext>
                  </a:extLst>
                </a:gridCol>
                <a:gridCol w="1800000">
                  <a:extLst>
                    <a:ext uri="{9D8B030D-6E8A-4147-A177-3AD203B41FA5}">
                      <a16:colId xmlns:a16="http://schemas.microsoft.com/office/drawing/2014/main" val="3657736749"/>
                    </a:ext>
                  </a:extLst>
                </a:gridCol>
              </a:tblGrid>
              <a:tr h="0">
                <a:tc>
                  <a:txBody>
                    <a:bodyPr/>
                    <a:lstStyle/>
                    <a:p>
                      <a:pPr algn="just">
                        <a:lnSpc>
                          <a:spcPct val="107000"/>
                        </a:lnSpc>
                        <a:spcAft>
                          <a:spcPts val="800"/>
                        </a:spcAft>
                      </a:pPr>
                      <a:r>
                        <a:rPr lang="en-GB" sz="2400" dirty="0">
                          <a:effectLst/>
                        </a:rPr>
                        <a:t>Construction</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767670"/>
                    </a:solidFill>
                  </a:tcPr>
                </a:tc>
                <a:tc>
                  <a:txBody>
                    <a:bodyPr/>
                    <a:lstStyle/>
                    <a:p>
                      <a:pPr algn="ctr">
                        <a:lnSpc>
                          <a:spcPct val="107000"/>
                        </a:lnSpc>
                        <a:spcAft>
                          <a:spcPts val="800"/>
                        </a:spcAft>
                      </a:pPr>
                      <a:r>
                        <a:rPr lang="en-GB" sz="2400" dirty="0">
                          <a:effectLst/>
                        </a:rPr>
                        <a:t> Freq.</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767670"/>
                    </a:solidFill>
                  </a:tcPr>
                </a:tc>
                <a:tc>
                  <a:txBody>
                    <a:bodyPr/>
                    <a:lstStyle/>
                    <a:p>
                      <a:pPr algn="ctr">
                        <a:lnSpc>
                          <a:spcPct val="107000"/>
                        </a:lnSpc>
                        <a:spcAft>
                          <a:spcPts val="800"/>
                        </a:spcAft>
                      </a:pPr>
                      <a:r>
                        <a:rPr lang="en-GB" sz="2400" dirty="0">
                          <a:effectLst/>
                        </a:rPr>
                        <a:t>% </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767670"/>
                    </a:solidFill>
                  </a:tcPr>
                </a:tc>
                <a:extLst>
                  <a:ext uri="{0D108BD9-81ED-4DB2-BD59-A6C34878D82A}">
                    <a16:rowId xmlns:a16="http://schemas.microsoft.com/office/drawing/2014/main" val="3154402530"/>
                  </a:ext>
                </a:extLst>
              </a:tr>
              <a:tr h="0">
                <a:tc>
                  <a:txBody>
                    <a:bodyPr/>
                    <a:lstStyle/>
                    <a:p>
                      <a:pPr algn="just">
                        <a:lnSpc>
                          <a:spcPct val="107000"/>
                        </a:lnSpc>
                        <a:spcAft>
                          <a:spcPts val="800"/>
                        </a:spcAft>
                      </a:pPr>
                      <a:r>
                        <a:rPr lang="en-GB" sz="2400" dirty="0">
                          <a:effectLst/>
                        </a:rPr>
                        <a:t>Subject NP</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2400" dirty="0">
                          <a:effectLst/>
                        </a:rPr>
                        <a:t>4,175</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2400" dirty="0">
                          <a:effectLst/>
                        </a:rPr>
                        <a:t>36.8%</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29771007"/>
                  </a:ext>
                </a:extLst>
              </a:tr>
              <a:tr h="0">
                <a:tc>
                  <a:txBody>
                    <a:bodyPr/>
                    <a:lstStyle/>
                    <a:p>
                      <a:pPr algn="just">
                        <a:lnSpc>
                          <a:spcPct val="107000"/>
                        </a:lnSpc>
                        <a:spcAft>
                          <a:spcPts val="800"/>
                        </a:spcAft>
                      </a:pPr>
                      <a:r>
                        <a:rPr lang="en-GB" sz="2400" dirty="0">
                          <a:effectLst/>
                        </a:rPr>
                        <a:t>Object NP</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2400" dirty="0">
                          <a:effectLst/>
                        </a:rPr>
                        <a:t>676</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2400" dirty="0">
                          <a:effectLst/>
                        </a:rPr>
                        <a:t>6.0%</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69768067"/>
                  </a:ext>
                </a:extLst>
              </a:tr>
              <a:tr h="0">
                <a:tc>
                  <a:txBody>
                    <a:bodyPr/>
                    <a:lstStyle/>
                    <a:p>
                      <a:pPr algn="just">
                        <a:lnSpc>
                          <a:spcPct val="107000"/>
                        </a:lnSpc>
                        <a:spcAft>
                          <a:spcPts val="800"/>
                        </a:spcAft>
                      </a:pPr>
                      <a:r>
                        <a:rPr lang="en-GB" sz="2400" dirty="0">
                          <a:effectLst/>
                        </a:rPr>
                        <a:t>PP</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2400" dirty="0">
                          <a:effectLst/>
                        </a:rPr>
                        <a:t>3,576</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2400" dirty="0">
                          <a:effectLst/>
                        </a:rPr>
                        <a:t>31.5%</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76497706"/>
                  </a:ext>
                </a:extLst>
              </a:tr>
              <a:tr h="0">
                <a:tc>
                  <a:txBody>
                    <a:bodyPr/>
                    <a:lstStyle/>
                    <a:p>
                      <a:pPr algn="just">
                        <a:lnSpc>
                          <a:spcPct val="107000"/>
                        </a:lnSpc>
                        <a:spcAft>
                          <a:spcPts val="800"/>
                        </a:spcAft>
                      </a:pPr>
                      <a:r>
                        <a:rPr lang="en-GB" sz="2400" dirty="0">
                          <a:effectLst/>
                        </a:rPr>
                        <a:t>Ellipsis</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2400" dirty="0">
                          <a:effectLst/>
                        </a:rPr>
                        <a:t>441</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2400" dirty="0">
                          <a:effectLst/>
                        </a:rPr>
                        <a:t>3.9%</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22647896"/>
                  </a:ext>
                </a:extLst>
              </a:tr>
              <a:tr h="0">
                <a:tc>
                  <a:txBody>
                    <a:bodyPr/>
                    <a:lstStyle/>
                    <a:p>
                      <a:pPr algn="just">
                        <a:lnSpc>
                          <a:spcPct val="107000"/>
                        </a:lnSpc>
                        <a:spcAft>
                          <a:spcPts val="800"/>
                        </a:spcAft>
                      </a:pPr>
                      <a:r>
                        <a:rPr lang="en-GB" sz="2400" dirty="0">
                          <a:effectLst/>
                        </a:rPr>
                        <a:t>Genitive NP</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2400" dirty="0">
                          <a:effectLst/>
                        </a:rPr>
                        <a:t>220</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2400" dirty="0">
                          <a:effectLst/>
                        </a:rPr>
                        <a:t>1.9%</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42532919"/>
                  </a:ext>
                </a:extLst>
              </a:tr>
              <a:tr h="0">
                <a:tc>
                  <a:txBody>
                    <a:bodyPr/>
                    <a:lstStyle/>
                    <a:p>
                      <a:pPr algn="just">
                        <a:lnSpc>
                          <a:spcPct val="107000"/>
                        </a:lnSpc>
                        <a:spcAft>
                          <a:spcPts val="800"/>
                        </a:spcAft>
                      </a:pPr>
                      <a:r>
                        <a:rPr lang="en-GB" sz="2400" dirty="0">
                          <a:effectLst/>
                        </a:rPr>
                        <a:t>Compounds</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2400" dirty="0">
                          <a:effectLst/>
                        </a:rPr>
                        <a:t>2,071</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2400" dirty="0">
                          <a:effectLst/>
                        </a:rPr>
                        <a:t>18.2%</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66908998"/>
                  </a:ext>
                </a:extLst>
              </a:tr>
              <a:tr h="0">
                <a:tc>
                  <a:txBody>
                    <a:bodyPr/>
                    <a:lstStyle/>
                    <a:p>
                      <a:pPr algn="just">
                        <a:lnSpc>
                          <a:spcPct val="107000"/>
                        </a:lnSpc>
                        <a:spcAft>
                          <a:spcPts val="800"/>
                        </a:spcAft>
                      </a:pPr>
                      <a:r>
                        <a:rPr lang="fr-FR" sz="2400" dirty="0" err="1">
                          <a:effectLst/>
                        </a:rPr>
                        <a:t>Other</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2400" dirty="0">
                          <a:effectLst/>
                        </a:rPr>
                        <a:t>188</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2400" dirty="0">
                          <a:effectLst/>
                        </a:rPr>
                        <a:t>1.7%</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18480240"/>
                  </a:ext>
                </a:extLst>
              </a:tr>
              <a:tr h="0">
                <a:tc>
                  <a:txBody>
                    <a:bodyPr/>
                    <a:lstStyle/>
                    <a:p>
                      <a:pPr algn="just">
                        <a:lnSpc>
                          <a:spcPct val="107000"/>
                        </a:lnSpc>
                        <a:spcAft>
                          <a:spcPts val="800"/>
                        </a:spcAft>
                      </a:pPr>
                      <a:r>
                        <a:rPr lang="en-GB" sz="2400">
                          <a:effectLst/>
                        </a:rPr>
                        <a:t>Foreign language</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2400" dirty="0">
                          <a:effectLst/>
                        </a:rPr>
                        <a:t>5</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2400" dirty="0">
                          <a:effectLst/>
                        </a:rPr>
                        <a:t>0.0%</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14408007"/>
                  </a:ext>
                </a:extLst>
              </a:tr>
              <a:tr h="0">
                <a:tc>
                  <a:txBody>
                    <a:bodyPr/>
                    <a:lstStyle/>
                    <a:p>
                      <a:pPr algn="just">
                        <a:lnSpc>
                          <a:spcPct val="107000"/>
                        </a:lnSpc>
                        <a:spcAft>
                          <a:spcPts val="800"/>
                        </a:spcAft>
                      </a:pPr>
                      <a:r>
                        <a:rPr lang="en-GB" sz="2400" dirty="0">
                          <a:effectLst/>
                        </a:rPr>
                        <a:t>TOTAL</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R w="12700" cap="flat" cmpd="sng" algn="ctr">
                      <a:solidFill>
                        <a:schemeClr val="tx1"/>
                      </a:solidFill>
                      <a:prstDash val="solid"/>
                      <a:round/>
                      <a:headEnd type="none" w="med" len="med"/>
                      <a:tailEnd type="none" w="med" len="med"/>
                    </a:lnR>
                  </a:tcPr>
                </a:tc>
                <a:tc>
                  <a:txBody>
                    <a:bodyPr/>
                    <a:lstStyle/>
                    <a:p>
                      <a:pPr algn="r">
                        <a:lnSpc>
                          <a:spcPct val="107000"/>
                        </a:lnSpc>
                        <a:spcAft>
                          <a:spcPts val="800"/>
                        </a:spcAft>
                      </a:pPr>
                      <a:r>
                        <a:rPr lang="en-GB" sz="2400" dirty="0">
                          <a:effectLst/>
                        </a:rPr>
                        <a:t>11,352</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r">
                        <a:lnSpc>
                          <a:spcPct val="107000"/>
                        </a:lnSpc>
                        <a:spcAft>
                          <a:spcPts val="800"/>
                        </a:spcAft>
                      </a:pPr>
                      <a:r>
                        <a:rPr lang="en-GB" sz="2400" dirty="0">
                          <a:effectLst/>
                        </a:rPr>
                        <a:t> </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18889082"/>
                  </a:ext>
                </a:extLst>
              </a:tr>
            </a:tbl>
          </a:graphicData>
        </a:graphic>
      </p:graphicFrame>
      <p:sp>
        <p:nvSpPr>
          <p:cNvPr id="3" name="Rechteck: abgerundete Ecken 2">
            <a:extLst>
              <a:ext uri="{FF2B5EF4-FFF2-40B4-BE49-F238E27FC236}">
                <a16:creationId xmlns:a16="http://schemas.microsoft.com/office/drawing/2014/main" id="{71B77680-ED3D-396A-5F46-EC757403C237}"/>
              </a:ext>
            </a:extLst>
          </p:cNvPr>
          <p:cNvSpPr/>
          <p:nvPr/>
        </p:nvSpPr>
        <p:spPr>
          <a:xfrm>
            <a:off x="1150058" y="2564904"/>
            <a:ext cx="6840001" cy="734954"/>
          </a:xfrm>
          <a:prstGeom prst="roundRect">
            <a:avLst/>
          </a:prstGeom>
          <a:solidFill>
            <a:srgbClr val="FFC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hteck: abgerundete Ecken 4">
            <a:extLst>
              <a:ext uri="{FF2B5EF4-FFF2-40B4-BE49-F238E27FC236}">
                <a16:creationId xmlns:a16="http://schemas.microsoft.com/office/drawing/2014/main" id="{1DFD679B-9792-C94C-CAED-A5897154B29C}"/>
              </a:ext>
            </a:extLst>
          </p:cNvPr>
          <p:cNvSpPr/>
          <p:nvPr/>
        </p:nvSpPr>
        <p:spPr>
          <a:xfrm>
            <a:off x="1157245" y="3328451"/>
            <a:ext cx="6840001" cy="360040"/>
          </a:xfrm>
          <a:prstGeom prst="roundRect">
            <a:avLst/>
          </a:prstGeom>
          <a:solidFill>
            <a:srgbClr val="FFC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hteck: abgerundete Ecken 5">
            <a:extLst>
              <a:ext uri="{FF2B5EF4-FFF2-40B4-BE49-F238E27FC236}">
                <a16:creationId xmlns:a16="http://schemas.microsoft.com/office/drawing/2014/main" id="{24610728-3BD7-FAFB-B07F-C5CCDF92E6FA}"/>
              </a:ext>
            </a:extLst>
          </p:cNvPr>
          <p:cNvSpPr/>
          <p:nvPr/>
        </p:nvSpPr>
        <p:spPr>
          <a:xfrm>
            <a:off x="1155882" y="4432891"/>
            <a:ext cx="6840001" cy="360040"/>
          </a:xfrm>
          <a:prstGeom prst="roundRect">
            <a:avLst/>
          </a:prstGeom>
          <a:solidFill>
            <a:srgbClr val="FFC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4365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5" grpId="0" animBg="1"/>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A198ED-9080-C453-4065-E157CAAA8075}"/>
              </a:ext>
            </a:extLst>
          </p:cNvPr>
          <p:cNvSpPr>
            <a:spLocks noGrp="1"/>
          </p:cNvSpPr>
          <p:nvPr>
            <p:ph type="title"/>
          </p:nvPr>
        </p:nvSpPr>
        <p:spPr>
          <a:xfrm>
            <a:off x="685800" y="404664"/>
            <a:ext cx="7772400" cy="1143000"/>
          </a:xfrm>
        </p:spPr>
        <p:txBody>
          <a:bodyPr/>
          <a:lstStyle/>
          <a:p>
            <a:r>
              <a:rPr lang="en-GB" dirty="0"/>
              <a:t>Conclusions </a:t>
            </a:r>
            <a:r>
              <a:rPr lang="en-GB" sz="3200" dirty="0"/>
              <a:t>(“Really?”)</a:t>
            </a:r>
          </a:p>
        </p:txBody>
      </p:sp>
      <p:sp>
        <p:nvSpPr>
          <p:cNvPr id="3" name="Inhaltsplatzhalter 2">
            <a:extLst>
              <a:ext uri="{FF2B5EF4-FFF2-40B4-BE49-F238E27FC236}">
                <a16:creationId xmlns:a16="http://schemas.microsoft.com/office/drawing/2014/main" id="{27FDF11D-BC79-C62A-9FCD-AAD35A7D1055}"/>
              </a:ext>
            </a:extLst>
          </p:cNvPr>
          <p:cNvSpPr>
            <a:spLocks noGrp="1"/>
          </p:cNvSpPr>
          <p:nvPr>
            <p:ph idx="1"/>
          </p:nvPr>
        </p:nvSpPr>
        <p:spPr>
          <a:xfrm>
            <a:off x="685800" y="1412776"/>
            <a:ext cx="7990656" cy="4683224"/>
          </a:xfrm>
        </p:spPr>
        <p:txBody>
          <a:bodyPr/>
          <a:lstStyle/>
          <a:p>
            <a:r>
              <a:rPr lang="en-GB" dirty="0"/>
              <a:t>Certain semantic tendencies (e.g. strong focus on animals, scientific approach), but with the exception of perhaps the category of reproduction none that are concerned with the future (neither optimism, nor pessimism).</a:t>
            </a:r>
          </a:p>
          <a:p>
            <a:r>
              <a:rPr lang="en-GB" dirty="0"/>
              <a:t>No obvious differences with respect to the three labels CR, EN, VU.</a:t>
            </a:r>
          </a:p>
          <a:p>
            <a:r>
              <a:rPr lang="en-GB" dirty="0"/>
              <a:t>No clear syntactic trends.</a:t>
            </a:r>
          </a:p>
          <a:p>
            <a:r>
              <a:rPr lang="en-GB" dirty="0"/>
              <a:t>Not more research, but more in-depth research is needed.</a:t>
            </a:r>
          </a:p>
        </p:txBody>
      </p:sp>
    </p:spTree>
    <p:extLst>
      <p:ext uri="{BB962C8B-B14F-4D97-AF65-F5344CB8AC3E}">
        <p14:creationId xmlns:p14="http://schemas.microsoft.com/office/powerpoint/2010/main" val="27820006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D468AE-E680-BEF2-1121-CB7A45FB3425}"/>
              </a:ext>
            </a:extLst>
          </p:cNvPr>
          <p:cNvSpPr>
            <a:spLocks noGrp="1"/>
          </p:cNvSpPr>
          <p:nvPr>
            <p:ph type="title"/>
          </p:nvPr>
        </p:nvSpPr>
        <p:spPr/>
        <p:txBody>
          <a:bodyPr/>
          <a:lstStyle/>
          <a:p>
            <a:endParaRPr lang="en-GB"/>
          </a:p>
        </p:txBody>
      </p:sp>
      <p:pic>
        <p:nvPicPr>
          <p:cNvPr id="5" name="Inhaltsplatzhalter 4" descr="Ein Bild, das gefüllt enthält.&#10;&#10;Automatisch generierte Beschreibung">
            <a:extLst>
              <a:ext uri="{FF2B5EF4-FFF2-40B4-BE49-F238E27FC236}">
                <a16:creationId xmlns:a16="http://schemas.microsoft.com/office/drawing/2014/main" id="{A131B062-5AF5-C901-04C3-1ACBA29786D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39652" y="787486"/>
            <a:ext cx="6264696" cy="5283028"/>
          </a:xfrm>
        </p:spPr>
      </p:pic>
      <p:grpSp>
        <p:nvGrpSpPr>
          <p:cNvPr id="8" name="Gruppieren 7">
            <a:extLst>
              <a:ext uri="{FF2B5EF4-FFF2-40B4-BE49-F238E27FC236}">
                <a16:creationId xmlns:a16="http://schemas.microsoft.com/office/drawing/2014/main" id="{61F6E6AC-8B2F-A6C8-1110-D926517F1692}"/>
              </a:ext>
            </a:extLst>
          </p:cNvPr>
          <p:cNvGrpSpPr/>
          <p:nvPr/>
        </p:nvGrpSpPr>
        <p:grpSpPr>
          <a:xfrm>
            <a:off x="539552" y="347464"/>
            <a:ext cx="2483768" cy="1667272"/>
            <a:chOff x="539552" y="347464"/>
            <a:chExt cx="2483768" cy="1667272"/>
          </a:xfrm>
        </p:grpSpPr>
        <p:sp>
          <p:nvSpPr>
            <p:cNvPr id="6" name="Sprechblase: oval 5">
              <a:extLst>
                <a:ext uri="{FF2B5EF4-FFF2-40B4-BE49-F238E27FC236}">
                  <a16:creationId xmlns:a16="http://schemas.microsoft.com/office/drawing/2014/main" id="{165092C9-385E-87CF-9987-C654D4BF107A}"/>
                </a:ext>
              </a:extLst>
            </p:cNvPr>
            <p:cNvSpPr/>
            <p:nvPr/>
          </p:nvSpPr>
          <p:spPr>
            <a:xfrm>
              <a:off x="539552" y="347464"/>
              <a:ext cx="2483768" cy="1667272"/>
            </a:xfrm>
            <a:prstGeom prst="wedgeEllipseCallout">
              <a:avLst>
                <a:gd name="adj1" fmla="val 68624"/>
                <a:gd name="adj2" fmla="val 45586"/>
              </a:avLst>
            </a:prstGeom>
            <a:solidFill>
              <a:srgbClr val="E0E0E0">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feld 6">
              <a:extLst>
                <a:ext uri="{FF2B5EF4-FFF2-40B4-BE49-F238E27FC236}">
                  <a16:creationId xmlns:a16="http://schemas.microsoft.com/office/drawing/2014/main" id="{84499BFE-30C1-4421-8232-CC4E1B2881F2}"/>
                </a:ext>
              </a:extLst>
            </p:cNvPr>
            <p:cNvSpPr txBox="1"/>
            <p:nvPr/>
          </p:nvSpPr>
          <p:spPr>
            <a:xfrm>
              <a:off x="845332" y="919490"/>
              <a:ext cx="1872208" cy="523220"/>
            </a:xfrm>
            <a:prstGeom prst="rect">
              <a:avLst/>
            </a:prstGeom>
            <a:noFill/>
          </p:spPr>
          <p:txBody>
            <a:bodyPr wrap="square" rtlCol="0">
              <a:spAutoFit/>
            </a:bodyPr>
            <a:lstStyle/>
            <a:p>
              <a:r>
                <a:rPr lang="en-GB" sz="2800" dirty="0">
                  <a:solidFill>
                    <a:srgbClr val="5F5D59"/>
                  </a:solidFill>
                </a:rPr>
                <a:t>Thank you!</a:t>
              </a:r>
            </a:p>
          </p:txBody>
        </p:sp>
      </p:grpSp>
    </p:spTree>
    <p:extLst>
      <p:ext uri="{BB962C8B-B14F-4D97-AF65-F5344CB8AC3E}">
        <p14:creationId xmlns:p14="http://schemas.microsoft.com/office/powerpoint/2010/main" val="592365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tandarddesign">
  <a:themeElements>
    <a:clrScheme name="Benutzerdefiniert 4">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663300"/>
      </a:hlink>
      <a:folHlink>
        <a:srgbClr val="9E4F00"/>
      </a:folHlink>
    </a:clrScheme>
    <a:fontScheme name="Standard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2961</Words>
  <Application>Microsoft Office PowerPoint</Application>
  <PresentationFormat>Bildschirmpräsentation (4:3)</PresentationFormat>
  <Paragraphs>646</Paragraphs>
  <Slides>44</Slides>
  <Notes>9</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44</vt:i4>
      </vt:variant>
    </vt:vector>
  </HeadingPairs>
  <TitlesOfParts>
    <vt:vector size="48" baseType="lpstr">
      <vt:lpstr>Arial</vt:lpstr>
      <vt:lpstr>Calibri</vt:lpstr>
      <vt:lpstr>Times New Roman</vt:lpstr>
      <vt:lpstr>Standarddesign</vt:lpstr>
      <vt:lpstr>     Talking about the future of vaquitas, okapis, and musk deer  The discursive construction of time and temporalities in connection with the IUCN labels ‘critically endangered’, ‘endangered’ and ‘vulnerable’ </vt:lpstr>
      <vt:lpstr>PowerPoint-Präsentation</vt:lpstr>
      <vt:lpstr>This is about…</vt:lpstr>
      <vt:lpstr>PowerPoint-Präsentation</vt:lpstr>
      <vt:lpstr>PowerPoint-Präsentation</vt:lpstr>
      <vt:lpstr>PowerPoint-Präsentation</vt:lpstr>
      <vt:lpstr>PowerPoint-Präsentation</vt:lpstr>
      <vt:lpstr>Biodiversity</vt:lpstr>
      <vt:lpstr>Biodiversity is valuable</vt:lpstr>
      <vt:lpstr>(Human-caused) Threats to biodiversity</vt:lpstr>
      <vt:lpstr>Biodiversity and the future</vt:lpstr>
      <vt:lpstr>Conservation of biodiversity</vt:lpstr>
      <vt:lpstr>IUCN</vt:lpstr>
      <vt:lpstr>IUCN</vt:lpstr>
      <vt:lpstr>IUCN Red List</vt:lpstr>
      <vt:lpstr>IUCN Red List</vt:lpstr>
      <vt:lpstr>Categories of the Red List</vt:lpstr>
      <vt:lpstr>Criteria</vt:lpstr>
      <vt:lpstr>Criteria</vt:lpstr>
      <vt:lpstr>Two perspectives on biodiversity</vt:lpstr>
      <vt:lpstr>Research question</vt:lpstr>
      <vt:lpstr>Method</vt:lpstr>
      <vt:lpstr>Corpus</vt:lpstr>
      <vt:lpstr>Corpus selection criteria</vt:lpstr>
      <vt:lpstr>PowerPoint-Präsentation</vt:lpstr>
      <vt:lpstr>PowerPoint-Präsentation</vt:lpstr>
      <vt:lpstr>Problems</vt:lpstr>
      <vt:lpstr>Statistical information</vt:lpstr>
      <vt:lpstr>Statistical information (components)</vt:lpstr>
      <vt:lpstr>PowerPoint-Präsentation</vt:lpstr>
      <vt:lpstr>Annotation</vt:lpstr>
      <vt:lpstr>Semantic profiling</vt:lpstr>
      <vt:lpstr>Overall results</vt:lpstr>
      <vt:lpstr>PowerPoint-Präsentation</vt:lpstr>
      <vt:lpstr>Overall results</vt:lpstr>
      <vt:lpstr>Comparative results</vt:lpstr>
      <vt:lpstr>Syntactic profiling</vt:lpstr>
      <vt:lpstr>Syntactic profiling</vt:lpstr>
      <vt:lpstr>Syntactic profile: Categories</vt:lpstr>
      <vt:lpstr>Syntactic profile: Categories</vt:lpstr>
      <vt:lpstr>Syntactic profile: Categories</vt:lpstr>
      <vt:lpstr>Results</vt:lpstr>
      <vt:lpstr>Conclusions (“Really?”)</vt:lpstr>
      <vt:lpstr>PowerPoint-Präsentation</vt:lpstr>
    </vt:vector>
  </TitlesOfParts>
  <Company>Karl-Franzens-Universität Graz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dc:title>
  <dc:creator>georg</dc:creator>
  <cp:lastModifiedBy>Georg Marko</cp:lastModifiedBy>
  <cp:revision>111</cp:revision>
  <dcterms:created xsi:type="dcterms:W3CDTF">2007-01-22T14:10:53Z</dcterms:created>
  <dcterms:modified xsi:type="dcterms:W3CDTF">2022-09-22T05:56:23Z</dcterms:modified>
</cp:coreProperties>
</file>